
<file path=[Content_Types].xml><?xml version="1.0" encoding="utf-8"?>
<Types xmlns="http://schemas.openxmlformats.org/package/2006/content-types">
  <Default Extension="xml" ContentType="application/xml"/>
  <Default Extension="svg" ContentType="image/svg+xml"/>
  <Default Extension="jpeg" ContentType="image/jpeg"/>
  <Default Extension="tiff" ContentType="image/tiff"/>
  <Default Extension="emf" ContentType="image/x-emf"/>
  <Default Extension="xlsx" ContentType="application/vnd.openxmlformats-officedocument.spreadsheetml.sheet"/>
  <Default Extension="rels" ContentType="application/vnd.openxmlformats-package.relationships+xml"/>
  <Default Extension="tif" ContentType="image/tif"/>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1651" r:id="rId3"/>
    <p:sldId id="1647" r:id="rId4"/>
    <p:sldId id="1652" r:id="rId5"/>
    <p:sldId id="260" r:id="rId6"/>
    <p:sldId id="261" r:id="rId7"/>
    <p:sldId id="262" r:id="rId8"/>
    <p:sldId id="1653" r:id="rId9"/>
    <p:sldId id="1643" r:id="rId10"/>
    <p:sldId id="1654" r:id="rId11"/>
    <p:sldId id="1655" r:id="rId12"/>
    <p:sldId id="294" r:id="rId13"/>
    <p:sldId id="267" r:id="rId14"/>
    <p:sldId id="268" r:id="rId15"/>
    <p:sldId id="269" r:id="rId16"/>
    <p:sldId id="270" r:id="rId17"/>
    <p:sldId id="1650" r:id="rId18"/>
    <p:sldId id="277" r:id="rId19"/>
    <p:sldId id="280" r:id="rId20"/>
    <p:sldId id="273"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5B9BD5"/>
    <a:srgbClr val="ADCDEA"/>
    <a:srgbClr val="F1E364"/>
    <a:srgbClr val="469FCC"/>
    <a:srgbClr val="BF5700"/>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76BA"/>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4D80"/>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1DB100"/>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95E"/>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764"/>
    <p:restoredTop sz="78029"/>
  </p:normalViewPr>
  <p:slideViewPr>
    <p:cSldViewPr snapToGrid="0" snapToObjects="1">
      <p:cViewPr varScale="1">
        <p:scale>
          <a:sx n="45" d="100"/>
          <a:sy n="45" d="100"/>
        </p:scale>
        <p:origin x="272" y="42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c:style val="2"/>
  <c:chart>
    <c:autoTitleDeleted val="1"/>
    <c:plotArea>
      <c:layout>
        <c:manualLayout>
          <c:layoutTarget val="inner"/>
          <c:xMode val="edge"/>
          <c:yMode val="edge"/>
          <c:x val="0.200826"/>
          <c:y val="0.0726895"/>
          <c:w val="0.794174"/>
          <c:h val="0.808543"/>
        </c:manualLayout>
      </c:layout>
      <c:barChart>
        <c:barDir val="col"/>
        <c:grouping val="clustered"/>
        <c:varyColors val="0"/>
        <c:ser>
          <c:idx val="0"/>
          <c:order val="0"/>
          <c:tx>
            <c:strRef>
              <c:f>Sheet1!$A$2</c:f>
            </c:strRef>
          </c:tx>
          <c:spPr>
            <a:solidFill>
              <a:srgbClr val="00A2FF"/>
            </a:solidFill>
            <a:ln w="12700" cap="flat">
              <a:noFill/>
              <a:miter lim="400000"/>
            </a:ln>
            <a:effectLst/>
          </c:spPr>
          <c:invertIfNegative val="0"/>
          <c:cat>
            <c:strRef>
              <c:f>Sheet1!$B$1:$D$1</c:f>
              <c:strCache>
                <c:ptCount val="3"/>
                <c:pt idx="0">
                  <c:v>Rigorous Sim</c:v>
                </c:pt>
                <c:pt idx="1">
                  <c:v>[Lin+,TCAD'18]</c:v>
                </c:pt>
                <c:pt idx="2">
                  <c:v>LithoGAN</c:v>
                </c:pt>
              </c:strCache>
            </c:strRef>
          </c:cat>
          <c:val>
            <c:numRef>
              <c:f>Sheet1!$B$2:$D$2</c:f>
              <c:numCache>
                <c:formatCode>General</c:formatCode>
                <c:ptCount val="3"/>
                <c:pt idx="0">
                  <c:v>54000.0</c:v>
                </c:pt>
                <c:pt idx="1">
                  <c:v>5708.0</c:v>
                </c:pt>
                <c:pt idx="2">
                  <c:v>30.0</c:v>
                </c:pt>
              </c:numCache>
            </c:numRef>
          </c:val>
          <c:extLst xmlns:c16r2="http://schemas.microsoft.com/office/drawing/2015/06/chart">
            <c:ext xmlns:c16="http://schemas.microsoft.com/office/drawing/2014/chart" uri="{C3380CC4-5D6E-409C-BE32-E72D297353CC}">
              <c16:uniqueId val="{00000000-F597-4046-A1D3-8264546A4157}"/>
            </c:ext>
          </c:extLst>
        </c:ser>
        <c:dLbls>
          <c:showLegendKey val="0"/>
          <c:showVal val="0"/>
          <c:showCatName val="0"/>
          <c:showSerName val="0"/>
          <c:showPercent val="0"/>
          <c:showBubbleSize val="0"/>
        </c:dLbls>
        <c:gapWidth val="100"/>
        <c:overlap val="-10"/>
        <c:axId val="2091259584"/>
        <c:axId val="2091004640"/>
      </c:barChart>
      <c:catAx>
        <c:axId val="2091259584"/>
        <c:scaling>
          <c:orientation val="minMax"/>
        </c:scaling>
        <c:delete val="0"/>
        <c:axPos val="b"/>
        <c:numFmt formatCode="General" sourceLinked="0"/>
        <c:majorTickMark val="none"/>
        <c:minorTickMark val="none"/>
        <c:tickLblPos val="low"/>
        <c:spPr>
          <a:ln w="12700" cap="flat">
            <a:solidFill>
              <a:srgbClr val="000000"/>
            </a:solidFill>
            <a:prstDash val="solid"/>
            <a:miter lim="400000"/>
          </a:ln>
        </c:spPr>
        <c:txPr>
          <a:bodyPr rot="0"/>
          <a:lstStyle/>
          <a:p>
            <a:pPr>
              <a:defRPr sz="3200" b="0" i="0" u="none" strike="noStrike">
                <a:solidFill>
                  <a:srgbClr val="000000"/>
                </a:solidFill>
                <a:latin typeface="Helvetica Neue"/>
              </a:defRPr>
            </a:pPr>
            <a:endParaRPr lang="en-US"/>
          </a:p>
        </c:txPr>
        <c:crossAx val="2091004640"/>
        <c:crosses val="autoZero"/>
        <c:auto val="1"/>
        <c:lblAlgn val="ctr"/>
        <c:lblOffset val="100"/>
        <c:noMultiLvlLbl val="1"/>
      </c:catAx>
      <c:valAx>
        <c:axId val="2091004640"/>
        <c:scaling>
          <c:logBase val="10.0"/>
          <c:orientation val="minMax"/>
        </c:scaling>
        <c:delete val="0"/>
        <c:axPos val="l"/>
        <c:title>
          <c:tx>
            <c:rich>
              <a:bodyPr rot="-5400000"/>
              <a:lstStyle/>
              <a:p>
                <a:pPr>
                  <a:defRPr sz="3200" b="0" i="0" u="none" strike="noStrike">
                    <a:solidFill>
                      <a:srgbClr val="000000"/>
                    </a:solidFill>
                    <a:latin typeface="Helvetica Neue"/>
                  </a:defRPr>
                </a:pPr>
                <a:r>
                  <a:rPr lang="en-US" sz="3200" b="0" i="0" u="none" strike="noStrike">
                    <a:solidFill>
                      <a:srgbClr val="000000"/>
                    </a:solidFill>
                    <a:latin typeface="Helvetica Neue"/>
                  </a:rPr>
                  <a:t>Runtime (s)</a:t>
                </a:r>
              </a:p>
            </c:rich>
          </c:tx>
          <c:layout/>
          <c:overlay val="1"/>
        </c:title>
        <c:numFmt formatCode="General" sourceLinked="0"/>
        <c:majorTickMark val="none"/>
        <c:minorTickMark val="none"/>
        <c:tickLblPos val="nextTo"/>
        <c:spPr>
          <a:ln w="12700" cap="flat">
            <a:noFill/>
            <a:prstDash val="solid"/>
            <a:miter lim="400000"/>
          </a:ln>
        </c:spPr>
        <c:txPr>
          <a:bodyPr rot="0"/>
          <a:lstStyle/>
          <a:p>
            <a:pPr>
              <a:defRPr sz="3200" b="0" i="0" u="none" strike="noStrike">
                <a:solidFill>
                  <a:srgbClr val="000000"/>
                </a:solidFill>
                <a:latin typeface="Helvetica Neue"/>
              </a:defRPr>
            </a:pPr>
            <a:endParaRPr lang="en-US"/>
          </a:p>
        </c:txPr>
        <c:crossAx val="2091259584"/>
        <c:crosses val="autoZero"/>
        <c:crossBetween val="between"/>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559"/>
          <c:y val="0.171764"/>
          <c:w val="0.806117"/>
          <c:h val="0.68221"/>
        </c:manualLayout>
      </c:layout>
      <c:barChart>
        <c:barDir val="col"/>
        <c:grouping val="clustered"/>
        <c:varyColors val="0"/>
        <c:ser>
          <c:idx val="0"/>
          <c:order val="0"/>
          <c:tx>
            <c:strRef>
              <c:f>Sheet1!$A$2</c:f>
              <c:strCache>
                <c:ptCount val="1"/>
                <c:pt idx="0">
                  <c:v>[Lin+, TCAD'18]</c:v>
                </c:pt>
              </c:strCache>
            </c:strRef>
          </c:tx>
          <c:spPr>
            <a:solidFill>
              <a:schemeClr val="accent6"/>
            </a:solidFill>
            <a:ln>
              <a:noFill/>
            </a:ln>
            <a:effectLst/>
          </c:spPr>
          <c:invertIfNegative val="0"/>
          <c:cat>
            <c:strRef>
              <c:f>Sheet1!$B$1:$C$1</c:f>
              <c:strCache>
                <c:ptCount val="2"/>
                <c:pt idx="0">
                  <c:v>N10</c:v>
                </c:pt>
                <c:pt idx="1">
                  <c:v>N7</c:v>
                </c:pt>
              </c:strCache>
            </c:strRef>
          </c:cat>
          <c:val>
            <c:numRef>
              <c:f>Sheet1!$B$2:$C$2</c:f>
              <c:numCache>
                <c:formatCode>General</c:formatCode>
                <c:ptCount val="2"/>
                <c:pt idx="0">
                  <c:v>0.67</c:v>
                </c:pt>
                <c:pt idx="1">
                  <c:v>0.55</c:v>
                </c:pt>
              </c:numCache>
            </c:numRef>
          </c:val>
          <c:extLst xmlns:c16r2="http://schemas.microsoft.com/office/drawing/2015/06/chart">
            <c:ext xmlns:c16="http://schemas.microsoft.com/office/drawing/2014/chart" uri="{C3380CC4-5D6E-409C-BE32-E72D297353CC}">
              <c16:uniqueId val="{00000000-82E9-8D48-A9FE-5EAC0DA74140}"/>
            </c:ext>
          </c:extLst>
        </c:ser>
        <c:ser>
          <c:idx val="1"/>
          <c:order val="1"/>
          <c:tx>
            <c:strRef>
              <c:f>Sheet1!$A$3</c:f>
              <c:strCache>
                <c:ptCount val="1"/>
                <c:pt idx="0">
                  <c:v>CGAN</c:v>
                </c:pt>
              </c:strCache>
            </c:strRef>
          </c:tx>
          <c:spPr>
            <a:solidFill>
              <a:schemeClr val="accent5"/>
            </a:solidFill>
            <a:ln>
              <a:noFill/>
            </a:ln>
            <a:effectLst/>
          </c:spPr>
          <c:invertIfNegative val="0"/>
          <c:cat>
            <c:strRef>
              <c:f>Sheet1!$B$1:$C$1</c:f>
              <c:strCache>
                <c:ptCount val="2"/>
                <c:pt idx="0">
                  <c:v>N10</c:v>
                </c:pt>
                <c:pt idx="1">
                  <c:v>N7</c:v>
                </c:pt>
              </c:strCache>
            </c:strRef>
          </c:cat>
          <c:val>
            <c:numRef>
              <c:f>Sheet1!$B$3:$C$3</c:f>
              <c:numCache>
                <c:formatCode>General</c:formatCode>
                <c:ptCount val="2"/>
                <c:pt idx="0">
                  <c:v>1.52</c:v>
                </c:pt>
                <c:pt idx="1">
                  <c:v>1.21</c:v>
                </c:pt>
              </c:numCache>
            </c:numRef>
          </c:val>
          <c:extLst xmlns:c16r2="http://schemas.microsoft.com/office/drawing/2015/06/chart">
            <c:ext xmlns:c16="http://schemas.microsoft.com/office/drawing/2014/chart" uri="{C3380CC4-5D6E-409C-BE32-E72D297353CC}">
              <c16:uniqueId val="{00000001-82E9-8D48-A9FE-5EAC0DA74140}"/>
            </c:ext>
          </c:extLst>
        </c:ser>
        <c:ser>
          <c:idx val="2"/>
          <c:order val="2"/>
          <c:tx>
            <c:strRef>
              <c:f>Sheet1!$A$4</c:f>
              <c:strCache>
                <c:ptCount val="1"/>
                <c:pt idx="0">
                  <c:v>LithoGAN</c:v>
                </c:pt>
              </c:strCache>
            </c:strRef>
          </c:tx>
          <c:spPr>
            <a:solidFill>
              <a:schemeClr val="accent4"/>
            </a:solidFill>
            <a:ln>
              <a:noFill/>
            </a:ln>
            <a:effectLst/>
          </c:spPr>
          <c:invertIfNegative val="0"/>
          <c:cat>
            <c:strRef>
              <c:f>Sheet1!$B$1:$C$1</c:f>
              <c:strCache>
                <c:ptCount val="2"/>
                <c:pt idx="0">
                  <c:v>N10</c:v>
                </c:pt>
                <c:pt idx="1">
                  <c:v>N7</c:v>
                </c:pt>
              </c:strCache>
            </c:strRef>
          </c:cat>
          <c:val>
            <c:numRef>
              <c:f>Sheet1!$B$4:$C$4</c:f>
              <c:numCache>
                <c:formatCode>General</c:formatCode>
                <c:ptCount val="2"/>
                <c:pt idx="0">
                  <c:v>1.08</c:v>
                </c:pt>
                <c:pt idx="1">
                  <c:v>0.88</c:v>
                </c:pt>
              </c:numCache>
            </c:numRef>
          </c:val>
          <c:extLst xmlns:c16r2="http://schemas.microsoft.com/office/drawing/2015/06/chart">
            <c:ext xmlns:c16="http://schemas.microsoft.com/office/drawing/2014/chart" uri="{C3380CC4-5D6E-409C-BE32-E72D297353CC}">
              <c16:uniqueId val="{00000002-82E9-8D48-A9FE-5EAC0DA74140}"/>
            </c:ext>
          </c:extLst>
        </c:ser>
        <c:dLbls>
          <c:showLegendKey val="0"/>
          <c:showVal val="0"/>
          <c:showCatName val="0"/>
          <c:showSerName val="0"/>
          <c:showPercent val="0"/>
          <c:showBubbleSize val="0"/>
        </c:dLbls>
        <c:gapWidth val="400"/>
        <c:overlap val="-100"/>
        <c:axId val="2084805920"/>
        <c:axId val="2084809312"/>
      </c:barChart>
      <c:catAx>
        <c:axId val="2084805920"/>
        <c:scaling>
          <c:orientation val="minMax"/>
        </c:scaling>
        <c:delete val="0"/>
        <c:axPos val="b"/>
        <c:numFmt formatCode="General" sourceLinked="0"/>
        <c:majorTickMark val="none"/>
        <c:minorTickMark val="none"/>
        <c:tickLblPos val="low"/>
        <c:spPr>
          <a:noFill/>
          <a:ln w="12700" cap="flat" cmpd="sng" algn="ctr">
            <a:solidFill>
              <a:srgbClr val="000000"/>
            </a:solidFill>
            <a:prstDash val="solid"/>
            <a:miter lim="400000"/>
          </a:ln>
          <a:effectLst/>
        </c:spPr>
        <c:txPr>
          <a:bodyPr rot="0" spcFirstLastPara="1" vertOverflow="ellipsis" wrap="square" anchor="ctr" anchorCtr="1"/>
          <a:lstStyle/>
          <a:p>
            <a:pPr>
              <a:defRPr sz="3200" b="0" i="0" u="none" strike="noStrike" kern="1200" baseline="0">
                <a:solidFill>
                  <a:srgbClr val="000000"/>
                </a:solidFill>
                <a:latin typeface="Helvetica Neue"/>
                <a:ea typeface="+mn-ea"/>
                <a:cs typeface="+mn-cs"/>
              </a:defRPr>
            </a:pPr>
            <a:endParaRPr lang="en-US"/>
          </a:p>
        </c:txPr>
        <c:crossAx val="2084809312"/>
        <c:crosses val="autoZero"/>
        <c:auto val="1"/>
        <c:lblAlgn val="ctr"/>
        <c:lblOffset val="100"/>
        <c:noMultiLvlLbl val="1"/>
      </c:catAx>
      <c:valAx>
        <c:axId val="2084809312"/>
        <c:scaling>
          <c:orientation val="minMax"/>
        </c:scaling>
        <c:delete val="0"/>
        <c:axPos val="l"/>
        <c:title>
          <c:tx>
            <c:rich>
              <a:bodyPr rot="-5400000" spcFirstLastPara="1" vertOverflow="ellipsis" vert="horz" wrap="square" anchor="ctr" anchorCtr="1"/>
              <a:lstStyle/>
              <a:p>
                <a:pPr>
                  <a:defRPr sz="3200" b="0" i="0" u="none" strike="noStrike" kern="1200" baseline="0">
                    <a:solidFill>
                      <a:srgbClr val="000000"/>
                    </a:solidFill>
                    <a:latin typeface="Helvetica Neue"/>
                    <a:ea typeface="+mn-ea"/>
                    <a:cs typeface="+mn-cs"/>
                  </a:defRPr>
                </a:pPr>
                <a:r>
                  <a:rPr lang="en-US" sz="3200" b="0" i="0" u="none" strike="noStrike">
                    <a:solidFill>
                      <a:srgbClr val="000000"/>
                    </a:solidFill>
                    <a:latin typeface="Helvetica Neue"/>
                  </a:rPr>
                  <a:t>EDE (nm)</a:t>
                </a:r>
              </a:p>
            </c:rich>
          </c:tx>
          <c:layout/>
          <c:overlay val="1"/>
          <c:spPr>
            <a:noFill/>
            <a:ln>
              <a:noFill/>
            </a:ln>
            <a:effectLst/>
          </c:spPr>
          <c:txPr>
            <a:bodyPr rot="-5400000" spcFirstLastPara="1" vertOverflow="ellipsis" vert="horz" wrap="square" anchor="ctr" anchorCtr="1"/>
            <a:lstStyle/>
            <a:p>
              <a:pPr>
                <a:defRPr sz="3200" b="0" i="0" u="none" strike="noStrike" kern="1200" baseline="0">
                  <a:solidFill>
                    <a:srgbClr val="000000"/>
                  </a:solidFill>
                  <a:latin typeface="Helvetica Neue"/>
                  <a:ea typeface="+mn-ea"/>
                  <a:cs typeface="+mn-cs"/>
                </a:defRPr>
              </a:pPr>
              <a:endParaRPr lang="en-US"/>
            </a:p>
          </c:txPr>
        </c:title>
        <c:numFmt formatCode="General" sourceLinked="0"/>
        <c:majorTickMark val="none"/>
        <c:minorTickMark val="none"/>
        <c:tickLblPos val="nextTo"/>
        <c:spPr>
          <a:noFill/>
          <a:ln w="12700" cap="flat" cmpd="sng" algn="ctr">
            <a:noFill/>
            <a:prstDash val="solid"/>
            <a:miter lim="400000"/>
          </a:ln>
          <a:effectLst/>
        </c:spPr>
        <c:txPr>
          <a:bodyPr rot="0" spcFirstLastPara="1" vertOverflow="ellipsis" wrap="square" anchor="ctr" anchorCtr="1"/>
          <a:lstStyle/>
          <a:p>
            <a:pPr>
              <a:defRPr sz="3200" b="0" i="0" u="none" strike="noStrike" kern="1200" baseline="0">
                <a:solidFill>
                  <a:srgbClr val="000000"/>
                </a:solidFill>
                <a:latin typeface="Helvetica Neue"/>
                <a:ea typeface="+mn-ea"/>
                <a:cs typeface="+mn-cs"/>
              </a:defRPr>
            </a:pPr>
            <a:endParaRPr lang="en-US"/>
          </a:p>
        </c:txPr>
        <c:crossAx val="2084805920"/>
        <c:crosses val="autoZero"/>
        <c:crossBetween val="between"/>
        <c:majorUnit val="0.4"/>
        <c:minorUnit val="0.2"/>
      </c:valAx>
      <c:spPr>
        <a:noFill/>
        <a:ln w="12700" cap="flat">
          <a:noFill/>
          <a:miter lim="400000"/>
        </a:ln>
        <a:effectLst/>
      </c:spPr>
    </c:plotArea>
    <c:legend>
      <c:legendPos val="t"/>
      <c:layout>
        <c:manualLayout>
          <c:xMode val="edge"/>
          <c:yMode val="edge"/>
          <c:x val="0.0792351"/>
          <c:y val="0.0"/>
          <c:w val="0.920765"/>
          <c:h val="0.133152"/>
        </c:manualLayout>
      </c:layout>
      <c:overlay val="1"/>
      <c:spPr>
        <a:noFill/>
        <a:ln w="12700" cap="flat">
          <a:noFill/>
          <a:miter lim="400000"/>
        </a:ln>
        <a:effectLst/>
      </c:spPr>
      <c:txPr>
        <a:bodyPr rot="0" spcFirstLastPara="1" vertOverflow="ellipsis" vert="horz" wrap="square" anchor="ctr" anchorCtr="1"/>
        <a:lstStyle/>
        <a:p>
          <a:pPr>
            <a:defRPr sz="3800" b="0" i="0" u="none" strike="noStrike" kern="1200" baseline="0">
              <a:solidFill>
                <a:srgbClr val="000000"/>
              </a:solidFill>
              <a:latin typeface="Helvetica Neue"/>
              <a:ea typeface="+mn-ea"/>
              <a:cs typeface="+mn-cs"/>
            </a:defRPr>
          </a:pPr>
          <a:endParaRPr lang="en-US"/>
        </a:p>
      </c:txPr>
    </c:legend>
    <c:plotVisOnly val="1"/>
    <c:dispBlanksAs val="gap"/>
    <c:showDLblsOverMax val="1"/>
  </c:chart>
  <c:spPr>
    <a:noFill/>
    <a:ln w="9525" cap="flat" cmpd="sng" algn="ctr">
      <a:noFill/>
      <a:prstDash val="soli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2169"/>
          <c:y val="0.0993818"/>
          <c:w val="0.832831"/>
          <c:h val="0.742828"/>
        </c:manualLayout>
      </c:layout>
      <c:barChart>
        <c:barDir val="col"/>
        <c:grouping val="clustered"/>
        <c:varyColors val="0"/>
        <c:ser>
          <c:idx val="0"/>
          <c:order val="0"/>
          <c:tx>
            <c:strRef>
              <c:f>Sheet1!$A$2</c:f>
              <c:strCache>
                <c:ptCount val="1"/>
                <c:pt idx="0">
                  <c:v>ML-based</c:v>
                </c:pt>
              </c:strCache>
            </c:strRef>
          </c:tx>
          <c:spPr>
            <a:solidFill>
              <a:schemeClr val="accent6"/>
            </a:solidFill>
            <a:ln>
              <a:noFill/>
            </a:ln>
            <a:effectLst/>
          </c:spPr>
          <c:invertIfNegative val="0"/>
          <c:cat>
            <c:strRef>
              <c:f>Sheet1!$B$1:$C$1</c:f>
              <c:strCache>
                <c:ptCount val="2"/>
                <c:pt idx="0">
                  <c:v>N10</c:v>
                </c:pt>
                <c:pt idx="1">
                  <c:v>N7</c:v>
                </c:pt>
              </c:strCache>
            </c:strRef>
          </c:cat>
          <c:val>
            <c:numRef>
              <c:f>Sheet1!$B$2:$C$2</c:f>
              <c:numCache>
                <c:formatCode>General</c:formatCode>
                <c:ptCount val="2"/>
                <c:pt idx="0">
                  <c:v>0.98</c:v>
                </c:pt>
                <c:pt idx="1">
                  <c:v>0.98</c:v>
                </c:pt>
              </c:numCache>
            </c:numRef>
          </c:val>
          <c:extLst xmlns:c16r2="http://schemas.microsoft.com/office/drawing/2015/06/chart">
            <c:ext xmlns:c16="http://schemas.microsoft.com/office/drawing/2014/chart" uri="{C3380CC4-5D6E-409C-BE32-E72D297353CC}">
              <c16:uniqueId val="{00000000-193C-1E4D-B967-A2D8BC1CA04E}"/>
            </c:ext>
          </c:extLst>
        </c:ser>
        <c:ser>
          <c:idx val="1"/>
          <c:order val="1"/>
          <c:tx>
            <c:strRef>
              <c:f>Sheet1!$A$3</c:f>
              <c:strCache>
                <c:ptCount val="1"/>
                <c:pt idx="0">
                  <c:v>CGAN</c:v>
                </c:pt>
              </c:strCache>
            </c:strRef>
          </c:tx>
          <c:spPr>
            <a:solidFill>
              <a:schemeClr val="accent5"/>
            </a:solidFill>
            <a:ln>
              <a:noFill/>
            </a:ln>
            <a:effectLst/>
          </c:spPr>
          <c:invertIfNegative val="0"/>
          <c:cat>
            <c:strRef>
              <c:f>Sheet1!$B$1:$C$1</c:f>
              <c:strCache>
                <c:ptCount val="2"/>
                <c:pt idx="0">
                  <c:v>N10</c:v>
                </c:pt>
                <c:pt idx="1">
                  <c:v>N7</c:v>
                </c:pt>
              </c:strCache>
            </c:strRef>
          </c:cat>
          <c:val>
            <c:numRef>
              <c:f>Sheet1!$B$3:$C$3</c:f>
              <c:numCache>
                <c:formatCode>General</c:formatCode>
                <c:ptCount val="2"/>
                <c:pt idx="0">
                  <c:v>0.94</c:v>
                </c:pt>
                <c:pt idx="1">
                  <c:v>0.96</c:v>
                </c:pt>
              </c:numCache>
            </c:numRef>
          </c:val>
          <c:extLst xmlns:c16r2="http://schemas.microsoft.com/office/drawing/2015/06/chart">
            <c:ext xmlns:c16="http://schemas.microsoft.com/office/drawing/2014/chart" uri="{C3380CC4-5D6E-409C-BE32-E72D297353CC}">
              <c16:uniqueId val="{00000001-193C-1E4D-B967-A2D8BC1CA04E}"/>
            </c:ext>
          </c:extLst>
        </c:ser>
        <c:ser>
          <c:idx val="2"/>
          <c:order val="2"/>
          <c:tx>
            <c:strRef>
              <c:f>Sheet1!$A$4</c:f>
              <c:strCache>
                <c:ptCount val="1"/>
                <c:pt idx="0">
                  <c:v>LithoGAN</c:v>
                </c:pt>
              </c:strCache>
            </c:strRef>
          </c:tx>
          <c:spPr>
            <a:solidFill>
              <a:schemeClr val="accent4"/>
            </a:solidFill>
            <a:ln>
              <a:noFill/>
            </a:ln>
            <a:effectLst/>
          </c:spPr>
          <c:invertIfNegative val="0"/>
          <c:cat>
            <c:strRef>
              <c:f>Sheet1!$B$1:$C$1</c:f>
              <c:strCache>
                <c:ptCount val="2"/>
                <c:pt idx="0">
                  <c:v>N10</c:v>
                </c:pt>
                <c:pt idx="1">
                  <c:v>N7</c:v>
                </c:pt>
              </c:strCache>
            </c:strRef>
          </c:cat>
          <c:val>
            <c:numRef>
              <c:f>Sheet1!$B$4:$C$4</c:f>
              <c:numCache>
                <c:formatCode>General</c:formatCode>
                <c:ptCount val="2"/>
                <c:pt idx="0">
                  <c:v>0.96</c:v>
                </c:pt>
                <c:pt idx="1">
                  <c:v>0.97</c:v>
                </c:pt>
              </c:numCache>
            </c:numRef>
          </c:val>
          <c:extLst xmlns:c16r2="http://schemas.microsoft.com/office/drawing/2015/06/chart">
            <c:ext xmlns:c16="http://schemas.microsoft.com/office/drawing/2014/chart" uri="{C3380CC4-5D6E-409C-BE32-E72D297353CC}">
              <c16:uniqueId val="{00000002-193C-1E4D-B967-A2D8BC1CA04E}"/>
            </c:ext>
          </c:extLst>
        </c:ser>
        <c:dLbls>
          <c:showLegendKey val="0"/>
          <c:showVal val="0"/>
          <c:showCatName val="0"/>
          <c:showSerName val="0"/>
          <c:showPercent val="0"/>
          <c:showBubbleSize val="0"/>
        </c:dLbls>
        <c:gapWidth val="400"/>
        <c:overlap val="-100"/>
        <c:axId val="2086224864"/>
        <c:axId val="2086120384"/>
      </c:barChart>
      <c:catAx>
        <c:axId val="2086224864"/>
        <c:scaling>
          <c:orientation val="minMax"/>
        </c:scaling>
        <c:delete val="0"/>
        <c:axPos val="b"/>
        <c:numFmt formatCode="General" sourceLinked="0"/>
        <c:majorTickMark val="none"/>
        <c:minorTickMark val="none"/>
        <c:tickLblPos val="low"/>
        <c:spPr>
          <a:noFill/>
          <a:ln w="12700" cap="flat" cmpd="sng" algn="ctr">
            <a:solidFill>
              <a:srgbClr val="000000"/>
            </a:solidFill>
            <a:prstDash val="solid"/>
            <a:miter lim="400000"/>
          </a:ln>
          <a:effectLst/>
        </c:spPr>
        <c:txPr>
          <a:bodyPr rot="0" spcFirstLastPara="1" vertOverflow="ellipsis" wrap="square" anchor="ctr" anchorCtr="1"/>
          <a:lstStyle/>
          <a:p>
            <a:pPr>
              <a:defRPr sz="3200" b="0" i="0" u="none" strike="noStrike" kern="1200" baseline="0">
                <a:solidFill>
                  <a:srgbClr val="000000"/>
                </a:solidFill>
                <a:latin typeface="Helvetica Neue"/>
                <a:ea typeface="+mn-ea"/>
                <a:cs typeface="+mn-cs"/>
              </a:defRPr>
            </a:pPr>
            <a:endParaRPr lang="en-US"/>
          </a:p>
        </c:txPr>
        <c:crossAx val="2086120384"/>
        <c:crosses val="autoZero"/>
        <c:auto val="1"/>
        <c:lblAlgn val="ctr"/>
        <c:lblOffset val="100"/>
        <c:noMultiLvlLbl val="1"/>
      </c:catAx>
      <c:valAx>
        <c:axId val="2086120384"/>
        <c:scaling>
          <c:orientation val="minMax"/>
          <c:max val="1.0"/>
          <c:min val="0.0"/>
        </c:scaling>
        <c:delete val="0"/>
        <c:axPos val="l"/>
        <c:title>
          <c:tx>
            <c:rich>
              <a:bodyPr rot="-5400000" spcFirstLastPara="1" vertOverflow="ellipsis" vert="horz" wrap="square" anchor="ctr" anchorCtr="1"/>
              <a:lstStyle/>
              <a:p>
                <a:pPr>
                  <a:defRPr sz="3200" b="0" i="0" u="none" strike="noStrike" kern="1200" baseline="0">
                    <a:solidFill>
                      <a:srgbClr val="000000"/>
                    </a:solidFill>
                    <a:latin typeface="Helvetica Neue"/>
                    <a:ea typeface="+mn-ea"/>
                    <a:cs typeface="+mn-cs"/>
                  </a:defRPr>
                </a:pPr>
                <a:r>
                  <a:rPr lang="en-US" sz="3200" b="0" i="0" u="none" strike="noStrike">
                    <a:solidFill>
                      <a:srgbClr val="000000"/>
                    </a:solidFill>
                    <a:latin typeface="Helvetica Neue"/>
                  </a:rPr>
                  <a:t>Mean IOU</a:t>
                </a:r>
              </a:p>
            </c:rich>
          </c:tx>
          <c:layout/>
          <c:overlay val="1"/>
          <c:spPr>
            <a:noFill/>
            <a:ln>
              <a:noFill/>
            </a:ln>
            <a:effectLst/>
          </c:spPr>
          <c:txPr>
            <a:bodyPr rot="-5400000" spcFirstLastPara="1" vertOverflow="ellipsis" vert="horz" wrap="square" anchor="ctr" anchorCtr="1"/>
            <a:lstStyle/>
            <a:p>
              <a:pPr>
                <a:defRPr sz="3200" b="0" i="0" u="none" strike="noStrike" kern="1200" baseline="0">
                  <a:solidFill>
                    <a:srgbClr val="000000"/>
                  </a:solidFill>
                  <a:latin typeface="Helvetica Neue"/>
                  <a:ea typeface="+mn-ea"/>
                  <a:cs typeface="+mn-cs"/>
                </a:defRPr>
              </a:pPr>
              <a:endParaRPr lang="en-US"/>
            </a:p>
          </c:txPr>
        </c:title>
        <c:numFmt formatCode="General" sourceLinked="0"/>
        <c:majorTickMark val="none"/>
        <c:minorTickMark val="none"/>
        <c:tickLblPos val="nextTo"/>
        <c:spPr>
          <a:noFill/>
          <a:ln w="12700" cap="flat" cmpd="sng" algn="ctr">
            <a:noFill/>
            <a:prstDash val="solid"/>
            <a:miter lim="400000"/>
          </a:ln>
          <a:effectLst/>
        </c:spPr>
        <c:txPr>
          <a:bodyPr rot="0" spcFirstLastPara="1" vertOverflow="ellipsis" wrap="square" anchor="ctr" anchorCtr="1"/>
          <a:lstStyle/>
          <a:p>
            <a:pPr>
              <a:defRPr sz="3200" b="0" i="0" u="none" strike="noStrike" kern="1200" baseline="0">
                <a:solidFill>
                  <a:srgbClr val="000000"/>
                </a:solidFill>
                <a:latin typeface="Helvetica Neue"/>
                <a:ea typeface="+mn-ea"/>
                <a:cs typeface="+mn-cs"/>
              </a:defRPr>
            </a:pPr>
            <a:endParaRPr lang="en-US"/>
          </a:p>
        </c:txPr>
        <c:crossAx val="2086224864"/>
        <c:crosses val="autoZero"/>
        <c:crossBetween val="between"/>
      </c:valAx>
      <c:spPr>
        <a:noFill/>
        <a:ln w="12700" cap="flat">
          <a:noFill/>
          <a:miter lim="400000"/>
        </a:ln>
        <a:effectLst/>
      </c:spPr>
    </c:plotArea>
    <c:plotVisOnly val="1"/>
    <c:dispBlanksAs val="gap"/>
    <c:showDLblsOverMax val="1"/>
  </c:chart>
  <c:spPr>
    <a:noFill/>
    <a:ln w="9525" cap="flat" cmpd="sng" algn="ctr">
      <a:noFill/>
      <a:prstDash val="soli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
  <cs:axisTitle>
    <cs:lnRef idx="0"/>
    <cs:fillRef idx="0"/>
    <cs:effectRef idx="0"/>
    <cs:fontRef idx="minor">
      <a:schemeClr val="tx1"/>
    </cs:fontRef>
    <cs:defRPr sz="1000" b="1" kern="1200"/>
  </cs:axisTitle>
  <cs:categoryAxis>
    <cs:lnRef idx="1">
      <a:schemeClr val="tx1"/>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0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
  <cs:axisTitle>
    <cs:lnRef idx="0"/>
    <cs:fillRef idx="0"/>
    <cs:effectRef idx="0"/>
    <cs:fontRef idx="minor">
      <a:schemeClr val="tx1"/>
    </cs:fontRef>
    <cs:defRPr sz="1000" b="1" kern="1200"/>
  </cs:axisTitle>
  <cs:categoryAxis>
    <cs:lnRef idx="1">
      <a:schemeClr val="tx1"/>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0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35753670"/>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latin typeface="Arial" charset="0"/>
                <a:cs typeface="Arial" charset="0"/>
              </a:rPr>
              <a:t>In IC manufacturing, lithography is the keystone, and also the bottleneck.</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latin typeface="Arial" charset="0"/>
              <a:cs typeface="Arial"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dirty="0">
                <a:latin typeface="Arial" charset="0"/>
                <a:cs typeface="Arial" charset="0"/>
              </a:rPr>
              <a:t>Let’s first have a look at how chip is manufactured from design.</a:t>
            </a:r>
          </a:p>
          <a:p>
            <a:r>
              <a:rPr lang="en-US" dirty="0">
                <a:latin typeface="Arial" charset="0"/>
                <a:cs typeface="Arial" charset="0"/>
              </a:rPr>
              <a:t>In a lithography system, </a:t>
            </a:r>
            <a:r>
              <a:rPr lang="en-US" sz="2200" b="0" i="0" dirty="0">
                <a:effectLst/>
                <a:latin typeface="Helvetica Neue"/>
                <a:ea typeface="Helvetica Neue"/>
                <a:cs typeface="Helvetica Neue"/>
                <a:sym typeface="Helvetica Neue"/>
              </a:rPr>
              <a:t> the light source projects light on the photomask to pattern the design on the wafer.</a:t>
            </a:r>
            <a:endParaRPr lang="en-US" dirty="0"/>
          </a:p>
          <a:p>
            <a:r>
              <a:rPr lang="en-US" altLang="zh-CN" dirty="0"/>
              <a:t>On the top of the wafer, t</a:t>
            </a:r>
            <a:r>
              <a:rPr lang="en-US" dirty="0"/>
              <a:t>he resist pattern will then be formed accordingly</a:t>
            </a:r>
            <a:r>
              <a:rPr lang="zh-CN" altLang="en-US" dirty="0"/>
              <a:t> </a:t>
            </a:r>
            <a:r>
              <a:rPr lang="en-US" dirty="0"/>
              <a:t>after exposed to light. </a:t>
            </a:r>
          </a:p>
          <a:p>
            <a:endParaRPr lang="en-US" dirty="0"/>
          </a:p>
          <a:p>
            <a:r>
              <a:rPr lang="en-US" dirty="0"/>
              <a:t>Due to the physical property of photoresist, from design target to wafer, what you see is not necessary what you get, and sometimes the mask design is not manufacturable at all. </a:t>
            </a:r>
          </a:p>
          <a:p>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latin typeface="Arial" charset="0"/>
                <a:cs typeface="Arial" charset="0"/>
              </a:rPr>
              <a:t>The key point here is that Need to make sure design is manufacturable with high yield, </a:t>
            </a:r>
            <a:endParaRPr lang="en-US" sz="2400" dirty="0">
              <a:solidFill>
                <a:srgbClr val="FF0000"/>
              </a:solidFill>
              <a:latin typeface="Arial" charset="0"/>
            </a:endParaRPr>
          </a:p>
          <a:p>
            <a:endParaRPr lang="en-US" dirty="0"/>
          </a:p>
          <a:p>
            <a:r>
              <a:rPr lang="en-US" dirty="0"/>
              <a:t>------</a:t>
            </a:r>
          </a:p>
          <a:p>
            <a:r>
              <a:rPr lang="en-US" dirty="0">
                <a:latin typeface="Arial" charset="0"/>
                <a:cs typeface="Arial" charset="0"/>
              </a:rPr>
              <a:t>the </a:t>
            </a:r>
            <a:r>
              <a:rPr lang="en-US" sz="2200" b="0" i="0" dirty="0">
                <a:effectLst/>
                <a:latin typeface="Helvetica Neue"/>
                <a:ea typeface="Helvetica Neue"/>
                <a:cs typeface="Helvetica Neue"/>
                <a:sym typeface="Helvetica Neue"/>
              </a:rPr>
              <a:t>silicon wafer is aligned with the photomask</a:t>
            </a:r>
            <a:r>
              <a:rPr lang="en-US" sz="2200" b="0" i="0" dirty="0">
                <a:effectLst/>
                <a:latin typeface="Arial" charset="0"/>
                <a:ea typeface="Helvetica Neue"/>
                <a:cs typeface="Arial" charset="0"/>
                <a:sym typeface="Helvetica Neue"/>
              </a:rPr>
              <a:t>, and </a:t>
            </a:r>
            <a:r>
              <a:rPr lang="en-US" dirty="0"/>
              <a:t>has photoresist on top of it. </a:t>
            </a:r>
          </a:p>
          <a:p>
            <a:r>
              <a:rPr lang="en-US" dirty="0"/>
              <a:t>It is not possible to make perfect </a:t>
            </a:r>
            <a:r>
              <a:rPr lang="en-US" sz="2200" b="0" i="0" dirty="0" err="1">
                <a:effectLst/>
                <a:latin typeface="Helvetica Neue"/>
                <a:ea typeface="Helvetica Neue"/>
                <a:cs typeface="Helvetica Neue"/>
                <a:sym typeface="Helvetica Neue"/>
              </a:rPr>
              <a:t>manhattan</a:t>
            </a:r>
            <a:r>
              <a:rPr lang="en-US" sz="2200" b="0" i="0" dirty="0">
                <a:effectLst/>
                <a:latin typeface="Helvetica Neue"/>
                <a:ea typeface="Helvetica Neue"/>
                <a:cs typeface="Helvetica Neue"/>
                <a:sym typeface="Helvetica Neue"/>
              </a:rPr>
              <a:t> polygon d</a:t>
            </a:r>
            <a:r>
              <a:rPr lang="en-US" dirty="0"/>
              <a:t>ue </a:t>
            </a:r>
          </a:p>
        </p:txBody>
      </p:sp>
    </p:spTree>
    <p:extLst>
      <p:ext uri="{BB962C8B-B14F-4D97-AF65-F5344CB8AC3E}">
        <p14:creationId xmlns:p14="http://schemas.microsoft.com/office/powerpoint/2010/main" val="3538117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fact, Yann </a:t>
            </a:r>
            <a:r>
              <a:rPr lang="en-US" dirty="0" err="1"/>
              <a:t>LeCun</a:t>
            </a:r>
            <a:r>
              <a:rPr lang="en-US" dirty="0"/>
              <a:t> </a:t>
            </a:r>
          </a:p>
          <a:p>
            <a:r>
              <a:rPr lang="en-US" dirty="0"/>
              <a:t>move </a:t>
            </a:r>
          </a:p>
        </p:txBody>
      </p:sp>
    </p:spTree>
    <p:extLst>
      <p:ext uri="{BB962C8B-B14F-4D97-AF65-F5344CB8AC3E}">
        <p14:creationId xmlns:p14="http://schemas.microsoft.com/office/powerpoint/2010/main" val="206253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 name="Shape 419"/>
          <p:cNvSpPr>
            <a:spLocks noGrp="1" noRot="1" noChangeAspect="1"/>
          </p:cNvSpPr>
          <p:nvPr>
            <p:ph type="sldImg"/>
          </p:nvPr>
        </p:nvSpPr>
        <p:spPr>
          <a:xfrm>
            <a:off x="381000" y="685800"/>
            <a:ext cx="6096000" cy="3429000"/>
          </a:xfrm>
          <a:prstGeom prst="rect">
            <a:avLst/>
          </a:prstGeom>
        </p:spPr>
        <p:txBody>
          <a:bodyPr/>
          <a:lstStyle/>
          <a:p>
            <a:endParaRPr/>
          </a:p>
        </p:txBody>
      </p:sp>
      <p:sp>
        <p:nvSpPr>
          <p:cNvPr id="420" name="Shape 420"/>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US" dirty="0"/>
              <a:t>Few things need to be considered to properly cast this problem to an image translation task suitable for CGAN</a:t>
            </a:r>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US" dirty="0" err="1"/>
              <a:t>Litho</a:t>
            </a:r>
            <a:r>
              <a:rPr lang="en-US" dirty="0"/>
              <a:t> simulation takes  a large metrology window but only simulates the center area with high accuracy.</a:t>
            </a:r>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US" dirty="0" err="1"/>
              <a:t>Simlary</a:t>
            </a:r>
            <a:r>
              <a:rPr lang="en-US" dirty="0"/>
              <a:t>, we </a:t>
            </a:r>
            <a:r>
              <a:rPr lang="en-US" dirty="0" err="1"/>
              <a:t>cosider</a:t>
            </a:r>
            <a:r>
              <a:rPr lang="en-US" dirty="0"/>
              <a:t> the center resist pattern here.</a:t>
            </a:r>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US" dirty="0"/>
              <a:t>In the mainstream 193nm lithography, </a:t>
            </a:r>
            <a:r>
              <a:rPr lang="en-US" dirty="0" err="1"/>
              <a:t>litho</a:t>
            </a:r>
            <a:r>
              <a:rPr lang="en-US" dirty="0"/>
              <a:t> influence window for a layout pattern of interest, e.g., contact in our case, is about 1 µm × 1 µm. That is, the elements not in this window has a slight effect on resist development.</a:t>
            </a:r>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US" dirty="0"/>
              <a:t>Hence, we scale  this window to an RGB image, with different elements encoded on </a:t>
            </a:r>
            <a:r>
              <a:rPr lang="en-US" dirty="0" err="1"/>
              <a:t>dfferent</a:t>
            </a:r>
            <a:r>
              <a:rPr lang="en-US" dirty="0"/>
              <a:t> image channels.</a:t>
            </a:r>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US" dirty="0"/>
              <a:t>Meanwhile, we use a smaller window to capture the details of center resist contour. In this way, resist pattern is zoomed in for high resolution </a:t>
            </a:r>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endParaRPr lang="en-US" dirty="0"/>
          </a:p>
          <a:p>
            <a:pPr defTabSz="914400">
              <a:lnSpc>
                <a:spcPct val="100000"/>
              </a:lnSpc>
              <a:defRPr sz="1200">
                <a:latin typeface="Calibri"/>
                <a:ea typeface="Calibri"/>
                <a:cs typeface="Calibri"/>
                <a:sym typeface="Calibri"/>
              </a:defRPr>
            </a:pPr>
            <a:r>
              <a:rPr lang="en-US" sz="1200" b="0" i="0" dirty="0">
                <a:effectLst/>
                <a:latin typeface="Helvetica Neue"/>
                <a:ea typeface="Helvetica Neue"/>
                <a:cs typeface="Helvetica Neue"/>
                <a:sym typeface="Calibri"/>
              </a:rPr>
              <a:t>As we can see, the resist pattern is irregular round shape.</a:t>
            </a:r>
          </a:p>
          <a:p>
            <a:pPr defTabSz="914400">
              <a:lnSpc>
                <a:spcPct val="100000"/>
              </a:lnSpc>
              <a:defRPr sz="1200">
                <a:latin typeface="Calibri"/>
                <a:ea typeface="Calibri"/>
                <a:cs typeface="Calibri"/>
                <a:sym typeface="Calibri"/>
              </a:defRPr>
            </a:pPr>
            <a:r>
              <a:rPr lang="en-US" sz="1200" b="0" i="0" dirty="0">
                <a:effectLst/>
                <a:latin typeface="Helvetica Neue"/>
                <a:ea typeface="Helvetica Neue"/>
                <a:cs typeface="Helvetica Neue"/>
                <a:sym typeface="Calibri"/>
              </a:rPr>
              <a:t>For this type of images with smooth(</a:t>
            </a:r>
            <a:r>
              <a:rPr lang="en-US" sz="1200" dirty="0">
                <a:latin typeface="Helvetica Neue"/>
                <a:ea typeface="Helvetica Neue"/>
                <a:cs typeface="Helvetica Neue"/>
                <a:sym typeface="Calibri"/>
              </a:rPr>
              <a:t>sharp) low-frequency details</a:t>
            </a:r>
            <a:endParaRPr lang="en-US" sz="1200" b="0" i="0" dirty="0">
              <a:effectLst/>
              <a:latin typeface="Helvetica Neue"/>
              <a:ea typeface="Helvetica Neue"/>
              <a:cs typeface="Helvetica Neue"/>
              <a:sym typeface="Calibri"/>
            </a:endParaRPr>
          </a:p>
          <a:p>
            <a:pPr defTabSz="914400">
              <a:lnSpc>
                <a:spcPct val="100000"/>
              </a:lnSpc>
              <a:defRPr sz="1200">
                <a:latin typeface="Calibri"/>
                <a:ea typeface="Calibri"/>
                <a:cs typeface="Calibri"/>
                <a:sym typeface="Calibri"/>
              </a:defRPr>
            </a:pPr>
            <a:r>
              <a:rPr lang="en-US" sz="1200" b="0" i="0" dirty="0">
                <a:effectLst/>
                <a:latin typeface="Helvetica Neue"/>
                <a:ea typeface="Helvetica Neue"/>
                <a:cs typeface="Helvetica Neue"/>
                <a:sym typeface="Calibri"/>
              </a:rPr>
              <a:t>, GANs has demonstrated impressive results</a:t>
            </a:r>
            <a:r>
              <a:rPr lang="en-US" sz="1200" b="0" i="0" dirty="0">
                <a:effectLst/>
                <a:latin typeface="Helvetica Neue"/>
                <a:ea typeface="Helvetica Neue"/>
                <a:cs typeface="Helvetica Neue"/>
                <a:sym typeface="Wingdings" pitchFamily="2" charset="2"/>
              </a:rPr>
              <a:t>, which further motivates us to leverage it to perform </a:t>
            </a:r>
            <a:r>
              <a:rPr lang="en-US" sz="1200" b="0" i="0" dirty="0" err="1">
                <a:effectLst/>
                <a:latin typeface="Helvetica Neue"/>
                <a:ea typeface="Helvetica Neue"/>
                <a:cs typeface="Helvetica Neue"/>
                <a:sym typeface="Wingdings" pitchFamily="2" charset="2"/>
              </a:rPr>
              <a:t>litho</a:t>
            </a:r>
            <a:r>
              <a:rPr lang="en-US" sz="1200" b="0" i="0" dirty="0">
                <a:effectLst/>
                <a:latin typeface="Helvetica Neue"/>
                <a:ea typeface="Helvetica Neue"/>
                <a:cs typeface="Helvetica Neue"/>
                <a:sym typeface="Wingdings" pitchFamily="2" charset="2"/>
              </a:rPr>
              <a:t> modeling using FAST image translation </a:t>
            </a:r>
            <a:endParaRPr lang="en-US" sz="1200" b="0" i="0" dirty="0">
              <a:effectLst/>
              <a:latin typeface="Helvetica Neue"/>
              <a:ea typeface="Helvetica Neue"/>
              <a:cs typeface="Helvetica Neue"/>
              <a:sym typeface="Calibri"/>
            </a:endParaRPr>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endParaRPr lang="en-US" dirty="0"/>
          </a:p>
          <a:p>
            <a:pPr defTabSz="914400">
              <a:lnSpc>
                <a:spcPct val="100000"/>
              </a:lnSpc>
              <a:defRPr sz="1200">
                <a:latin typeface="Calibri"/>
                <a:ea typeface="Calibri"/>
                <a:cs typeface="Calibri"/>
                <a:sym typeface="Calibri"/>
              </a:defRPr>
            </a:pPr>
            <a:endParaRPr lang="en-US" sz="1200" b="0" i="0" dirty="0">
              <a:effectLst/>
              <a:latin typeface="Helvetica Neue"/>
              <a:ea typeface="Helvetica Neue"/>
              <a:cs typeface="Helvetica Neue"/>
              <a:sym typeface="Calibri"/>
            </a:endParaRPr>
          </a:p>
          <a:p>
            <a:pPr defTabSz="914400">
              <a:lnSpc>
                <a:spcPct val="100000"/>
              </a:lnSpc>
              <a:defRPr sz="1200">
                <a:latin typeface="Calibri"/>
                <a:ea typeface="Calibri"/>
                <a:cs typeface="Calibri"/>
                <a:sym typeface="Calibri"/>
              </a:defRPr>
            </a:pPr>
            <a:endParaRPr lang="en-US" sz="1200" b="0" i="0" dirty="0">
              <a:effectLst/>
              <a:latin typeface="Helvetica Neue"/>
              <a:ea typeface="Helvetica Neue"/>
              <a:cs typeface="Helvetica Neue"/>
              <a:sym typeface="Calibri"/>
            </a:endParaRPr>
          </a:p>
          <a:p>
            <a:pPr defTabSz="914400">
              <a:lnSpc>
                <a:spcPct val="100000"/>
              </a:lnSpc>
              <a:defRPr sz="1200">
                <a:latin typeface="Calibri"/>
                <a:ea typeface="Calibri"/>
                <a:cs typeface="Calibri"/>
                <a:sym typeface="Calibri"/>
              </a:defRPr>
            </a:pPr>
            <a:r>
              <a:rPr lang="en-US" sz="1200" b="0" i="0" dirty="0">
                <a:effectLst/>
                <a:latin typeface="Helvetica Neue"/>
                <a:ea typeface="Helvetica Neue"/>
                <a:cs typeface="Helvetica Neue"/>
                <a:sym typeface="Calibri"/>
              </a:rPr>
              <a:t>--------------------------------</a:t>
            </a:r>
          </a:p>
          <a:p>
            <a:pPr defTabSz="914400">
              <a:lnSpc>
                <a:spcPct val="100000"/>
              </a:lnSpc>
              <a:defRPr sz="1200">
                <a:latin typeface="Calibri"/>
                <a:ea typeface="Calibri"/>
                <a:cs typeface="Calibri"/>
                <a:sym typeface="Calibri"/>
              </a:defRPr>
            </a:pPr>
            <a:r>
              <a:rPr lang="en-US" sz="1200" b="0" i="0" dirty="0">
                <a:effectLst/>
                <a:latin typeface="Helvetica Neue"/>
                <a:ea typeface="Helvetica Neue"/>
                <a:cs typeface="Helvetica Neue"/>
                <a:sym typeface="Calibri"/>
              </a:rPr>
              <a:t>To properly handle this task, we process mask and resist patterns in the following way</a:t>
            </a:r>
          </a:p>
          <a:p>
            <a:pPr defTabSz="914400">
              <a:lnSpc>
                <a:spcPct val="100000"/>
              </a:lnSpc>
              <a:defRPr sz="1200">
                <a:latin typeface="Calibri"/>
                <a:ea typeface="Calibri"/>
                <a:cs typeface="Calibri"/>
                <a:sym typeface="Calibri"/>
              </a:defRPr>
            </a:pPr>
            <a:endParaRPr lang="en-US" sz="1200" b="0" i="0" dirty="0">
              <a:effectLst/>
              <a:latin typeface="Helvetica Neue"/>
              <a:ea typeface="Helvetica Neue"/>
              <a:cs typeface="Helvetica Neue"/>
              <a:sym typeface="Calibri"/>
            </a:endParaRPr>
          </a:p>
          <a:p>
            <a:pPr defTabSz="914400">
              <a:lnSpc>
                <a:spcPct val="100000"/>
              </a:lnSpc>
              <a:defRPr sz="1200">
                <a:latin typeface="Calibri"/>
                <a:ea typeface="Calibri"/>
                <a:cs typeface="Calibri"/>
                <a:sym typeface="Calibri"/>
              </a:defRPr>
            </a:pPr>
            <a:r>
              <a:rPr lang="en-US" sz="1200" b="0" i="0" dirty="0">
                <a:effectLst/>
                <a:latin typeface="Helvetica Neue"/>
                <a:ea typeface="Helvetica Neue"/>
                <a:cs typeface="Helvetica Neue"/>
                <a:sym typeface="Calibri"/>
              </a:rPr>
              <a:t>We use a 1um by 1um window centering the contact of interest towards better </a:t>
            </a:r>
            <a:r>
              <a:rPr lang="en-US" sz="1200" dirty="0">
                <a:effectLst/>
                <a:latin typeface="Helvetica Neue"/>
                <a:ea typeface="Helvetica Neue"/>
                <a:cs typeface="Helvetica Neue"/>
                <a:sym typeface="Calibri"/>
              </a:rPr>
              <a:t>localization.</a:t>
            </a:r>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US" dirty="0"/>
              <a:t>Different elements encoded on different image channels.</a:t>
            </a:r>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endParaRPr lang="en-US" sz="1200" b="0" i="0" dirty="0">
              <a:effectLst/>
              <a:latin typeface="Helvetica Neue"/>
              <a:ea typeface="Helvetica Neue"/>
              <a:cs typeface="Helvetica Neue"/>
              <a:sym typeface="Calibri"/>
            </a:endParaRPr>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US" sz="1200" b="0" i="0" dirty="0">
                <a:effectLst/>
                <a:latin typeface="Helvetica Neue"/>
                <a:ea typeface="Helvetica Neue"/>
                <a:cs typeface="Helvetica Neue"/>
                <a:sym typeface="Calibri"/>
              </a:rPr>
              <a:t>on the contrary, a much smaller window, that is 128 nm by 128 nm, is used to zoom-in the resist pattern corresponding to the contact of interest.</a:t>
            </a:r>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endParaRPr lang="en-US" sz="1200" b="0" i="0" dirty="0">
              <a:effectLst/>
              <a:latin typeface="Helvetica Neue"/>
              <a:ea typeface="Helvetica Neue"/>
              <a:cs typeface="Helvetica Neue"/>
              <a:sym typeface="Calibri"/>
            </a:endParaRPr>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US" sz="1200" b="0" i="0" dirty="0">
                <a:effectLst/>
                <a:latin typeface="Helvetica Neue"/>
                <a:ea typeface="Helvetica Neue"/>
                <a:cs typeface="Helvetica Neue"/>
                <a:sym typeface="Calibri"/>
              </a:rPr>
              <a:t>The processed pair of images or 256 pixel in each dimension. </a:t>
            </a:r>
          </a:p>
          <a:p>
            <a:pPr defTabSz="914400">
              <a:lnSpc>
                <a:spcPct val="100000"/>
              </a:lnSpc>
              <a:defRPr sz="1200">
                <a:latin typeface="Calibri"/>
                <a:ea typeface="Calibri"/>
                <a:cs typeface="Calibri"/>
                <a:sym typeface="Calibri"/>
              </a:defRPr>
            </a:pPr>
            <a:r>
              <a:rPr lang="en-US" sz="1200" b="0" i="0" dirty="0">
                <a:effectLst/>
                <a:latin typeface="Helvetica Neue"/>
                <a:ea typeface="Helvetica Neue"/>
                <a:cs typeface="Helvetica Neue"/>
                <a:sym typeface="Calibri"/>
              </a:rPr>
              <a:t>-------------------------------</a:t>
            </a:r>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US" dirty="0"/>
              <a:t>A mask area which is larger than the target area by the optical radius is necessary in order to calculate an aerial image accurately. </a:t>
            </a:r>
            <a:r>
              <a:rPr lang="en-US" sz="1200" b="0" i="0" dirty="0">
                <a:effectLst/>
                <a:latin typeface="Helvetica Neue"/>
                <a:ea typeface="Helvetica Neue"/>
                <a:cs typeface="Helvetica Neue"/>
                <a:sym typeface="Calibri"/>
              </a:rPr>
              <a:t>If given a 1um mask clip, only a center contact can be simulated properly in both the rigorous simulation and the aerial simulation.</a:t>
            </a:r>
            <a:endParaRPr lang="en-US" dirty="0"/>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endParaRPr lang="en-US" dirty="0"/>
          </a:p>
          <a:p>
            <a:pPr defTabSz="914400">
              <a:lnSpc>
                <a:spcPct val="100000"/>
              </a:lnSpc>
              <a:defRPr sz="1200">
                <a:latin typeface="Calibri"/>
                <a:ea typeface="Calibri"/>
                <a:cs typeface="Calibri"/>
                <a:sym typeface="Calibri"/>
              </a:defRPr>
            </a:pPr>
            <a:endParaRPr lang="en-US" sz="1200" b="0" i="0" dirty="0">
              <a:effectLst/>
              <a:latin typeface="Helvetica Neue"/>
              <a:ea typeface="Helvetica Neue"/>
              <a:cs typeface="Helvetica Neue"/>
              <a:sym typeface="Calibri"/>
            </a:endParaRPr>
          </a:p>
          <a:p>
            <a:pPr defTabSz="914400">
              <a:lnSpc>
                <a:spcPct val="100000"/>
              </a:lnSpc>
              <a:defRPr sz="1200">
                <a:latin typeface="Calibri"/>
                <a:ea typeface="Calibri"/>
                <a:cs typeface="Calibri"/>
                <a:sym typeface="Calibri"/>
              </a:defRPr>
            </a:pPr>
            <a:endParaRPr lang="en-US" sz="1200" b="0" i="0" dirty="0">
              <a:effectLst/>
              <a:latin typeface="Helvetica Neue"/>
              <a:ea typeface="Helvetica Neue"/>
              <a:cs typeface="Helvetica Neue"/>
              <a:sym typeface="Calibri"/>
            </a:endParaRPr>
          </a:p>
          <a:p>
            <a:pPr defTabSz="914400">
              <a:lnSpc>
                <a:spcPct val="100000"/>
              </a:lnSpc>
              <a:defRPr sz="1200">
                <a:latin typeface="Calibri"/>
                <a:ea typeface="Calibri"/>
                <a:cs typeface="Calibri"/>
                <a:sym typeface="Calibri"/>
              </a:defRPr>
            </a:pPr>
            <a:endParaRPr lang="en-US" sz="1200" b="0" i="0" dirty="0">
              <a:effectLst/>
              <a:latin typeface="Helvetica Neue"/>
              <a:ea typeface="Helvetica Neue"/>
              <a:cs typeface="Helvetica Neue"/>
              <a:sym typeface="Calibri"/>
            </a:endParaRPr>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US" sz="1200" dirty="0">
                <a:effectLst/>
                <a:latin typeface="Helvetica Neue"/>
                <a:ea typeface="Helvetica Neue"/>
                <a:cs typeface="Helvetica Neue"/>
                <a:sym typeface="Calibri"/>
              </a:rPr>
              <a:t>For mask patterns, proper resolution enhancement techniques (RETs) such as sub-resolution assist feature (SRAF) generation and OPC have been applied to the original input mask clips of size 2 × 2 </a:t>
            </a:r>
            <a:r>
              <a:rPr lang="el-GR" sz="1200" dirty="0">
                <a:effectLst/>
                <a:latin typeface="Helvetica Neue"/>
                <a:ea typeface="Helvetica Neue"/>
                <a:cs typeface="Helvetica Neue"/>
                <a:sym typeface="Calibri"/>
              </a:rPr>
              <a:t>μ</a:t>
            </a:r>
            <a:r>
              <a:rPr lang="en-US" sz="1200" dirty="0">
                <a:effectLst/>
                <a:latin typeface="Helvetica Neue"/>
                <a:ea typeface="Helvetica Neue"/>
                <a:cs typeface="Helvetica Neue"/>
                <a:sym typeface="Calibri"/>
              </a:rPr>
              <a:t>m. </a:t>
            </a:r>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US" sz="1200" dirty="0">
                <a:effectLst/>
                <a:latin typeface="Helvetica Neue"/>
                <a:ea typeface="Helvetica Neue"/>
                <a:cs typeface="Helvetica Neue"/>
                <a:sym typeface="Calibri"/>
              </a:rPr>
              <a:t>Towards a better localization around the target contact, these clips are then cropped to 1 × 1 </a:t>
            </a:r>
            <a:r>
              <a:rPr lang="el-GR" sz="1200" dirty="0">
                <a:effectLst/>
                <a:latin typeface="Helvetica Neue"/>
                <a:ea typeface="Helvetica Neue"/>
                <a:cs typeface="Helvetica Neue"/>
                <a:sym typeface="Calibri"/>
              </a:rPr>
              <a:t>μ</a:t>
            </a:r>
            <a:r>
              <a:rPr lang="en-US" sz="1200" dirty="0">
                <a:effectLst/>
                <a:latin typeface="Helvetica Neue"/>
                <a:ea typeface="Helvetica Neue"/>
                <a:cs typeface="Helvetica Neue"/>
                <a:sym typeface="Calibri"/>
              </a:rPr>
              <a:t>m such that, in each clip, the target contact is located exactly at the center of the clip. </a:t>
            </a:r>
            <a:endParaRPr lang="en-US" sz="1200" dirty="0">
              <a:latin typeface="Helvetica Neue"/>
              <a:ea typeface="Helvetica Neue"/>
              <a:cs typeface="Helvetica Neue"/>
              <a:sym typeface="Calibri"/>
            </a:endParaRPr>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US" sz="1200" dirty="0">
                <a:effectLst/>
                <a:latin typeface="Helvetica Neue"/>
                <a:ea typeface="Helvetica Neue"/>
                <a:cs typeface="Helvetica Neue"/>
                <a:sym typeface="Calibri"/>
              </a:rPr>
              <a:t>The obtained clips are converted to RGB images of size 256 × 256 pixels </a:t>
            </a:r>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US" sz="1200" dirty="0">
                <a:effectLst/>
                <a:latin typeface="Helvetica Neue"/>
                <a:ea typeface="Helvetica Neue"/>
                <a:cs typeface="Helvetica Neue"/>
                <a:sym typeface="Calibri"/>
              </a:rPr>
              <a:t>where the target contact of interest is encoded into the green channel, </a:t>
            </a:r>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US" sz="1200" dirty="0">
                <a:effectLst/>
                <a:latin typeface="Helvetica Neue"/>
                <a:ea typeface="Helvetica Neue"/>
                <a:cs typeface="Helvetica Neue"/>
                <a:sym typeface="Calibri"/>
              </a:rPr>
              <a:t>neighboring contacts are encoded into the red channel, and SRAFs are encoded into the blue channel. </a:t>
            </a:r>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US" sz="1200" dirty="0">
                <a:effectLst/>
                <a:latin typeface="Helvetica Neue"/>
                <a:ea typeface="Helvetica Neue"/>
                <a:cs typeface="Helvetica Neue"/>
                <a:sym typeface="Calibri"/>
              </a:rPr>
              <a:t>This coloring scheme maps the different types of objects to different colors to help the model discriminate these objects during the learning and inference processes. </a:t>
            </a:r>
            <a:endParaRPr lang="en-US" sz="1200" dirty="0">
              <a:latin typeface="Helvetica Neue"/>
              <a:ea typeface="Helvetica Neue"/>
              <a:cs typeface="Helvetica Neue"/>
              <a:sym typeface="Calibri"/>
            </a:endParaRPr>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endParaRPr lang="en-US" sz="1200" dirty="0">
              <a:latin typeface="Helvetica Neue"/>
              <a:ea typeface="Helvetica Neue"/>
              <a:cs typeface="Helvetica Neue"/>
              <a:sym typeface="Calibri"/>
            </a:endParaRPr>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endParaRPr lang="en-US" sz="1200" dirty="0">
              <a:latin typeface="Helvetica Neue"/>
              <a:ea typeface="Helvetica Neue"/>
              <a:cs typeface="Helvetica Neue"/>
              <a:sym typeface="Calibri"/>
            </a:endParaRPr>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US" sz="1200" dirty="0">
                <a:effectLst/>
                <a:latin typeface="Helvetica Neue"/>
                <a:ea typeface="Helvetica Neue"/>
                <a:cs typeface="Helvetica Neue"/>
                <a:sym typeface="Calibri"/>
              </a:rPr>
              <a:t>On the other hand, the target contact is designed to be 60 × 60 nm; hence, we use the window size 128 × 128 nm to crop the golden resist pattern of the target contact. </a:t>
            </a:r>
            <a:endParaRPr lang="en-US" sz="1200" dirty="0">
              <a:latin typeface="Helvetica Neue"/>
              <a:ea typeface="Helvetica Neue"/>
              <a:cs typeface="Helvetica Neue"/>
              <a:sym typeface="Calibri"/>
            </a:endParaRPr>
          </a:p>
          <a:p>
            <a:pPr defTabSz="914400">
              <a:lnSpc>
                <a:spcPct val="100000"/>
              </a:lnSpc>
              <a:defRPr sz="1200">
                <a:latin typeface="Calibri"/>
                <a:ea typeface="Calibri"/>
                <a:cs typeface="Calibri"/>
                <a:sym typeface="Calibri"/>
              </a:defRPr>
            </a:pPr>
            <a:endParaRPr lang="en-US" sz="1200" b="0" i="0" dirty="0">
              <a:effectLst/>
              <a:latin typeface="Helvetica Neue"/>
              <a:ea typeface="Helvetica Neue"/>
              <a:cs typeface="Helvetica Neue"/>
              <a:sym typeface="Calibri"/>
            </a:endParaRPr>
          </a:p>
          <a:p>
            <a:pPr defTabSz="914400">
              <a:lnSpc>
                <a:spcPct val="100000"/>
              </a:lnSpc>
              <a:defRPr sz="1200">
                <a:latin typeface="Calibri"/>
                <a:ea typeface="Calibri"/>
                <a:cs typeface="Calibri"/>
                <a:sym typeface="Calibri"/>
              </a:defRPr>
            </a:pPr>
            <a:r>
              <a:rPr lang="en-US" sz="1200" b="0" i="0" dirty="0">
                <a:effectLst/>
                <a:latin typeface="Helvetica Neue"/>
                <a:ea typeface="Helvetica Neue"/>
                <a:cs typeface="Helvetica Neue"/>
                <a:sym typeface="Calibri"/>
              </a:rPr>
              <a:t>And similarly, we focus on the center contact only</a:t>
            </a:r>
          </a:p>
          <a:p>
            <a:pPr defTabSz="914400">
              <a:lnSpc>
                <a:spcPct val="100000"/>
              </a:lnSpc>
              <a:defRPr sz="1200">
                <a:latin typeface="Calibri"/>
                <a:ea typeface="Calibri"/>
                <a:cs typeface="Calibri"/>
                <a:sym typeface="Calibri"/>
              </a:defRPr>
            </a:pPr>
            <a:endParaRPr lang="en-US" sz="1200" b="0" i="0" dirty="0">
              <a:effectLst/>
              <a:latin typeface="Helvetica Neue"/>
              <a:ea typeface="Helvetica Neue"/>
              <a:cs typeface="Helvetica Neue"/>
              <a:sym typeface="Calibri"/>
            </a:endParaRPr>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US" sz="1200" b="0" i="0" dirty="0">
                <a:effectLst/>
                <a:latin typeface="Helvetica Neue"/>
                <a:ea typeface="Helvetica Neue"/>
                <a:cs typeface="Helvetica Neue"/>
                <a:sym typeface="Calibri"/>
              </a:rPr>
              <a:t>with such a smooth low frequency image</a:t>
            </a:r>
          </a:p>
          <a:p>
            <a:pPr defTabSz="914400">
              <a:lnSpc>
                <a:spcPct val="100000"/>
              </a:lnSpc>
              <a:defRPr sz="1200">
                <a:latin typeface="Calibri"/>
                <a:ea typeface="Calibri"/>
                <a:cs typeface="Calibri"/>
                <a:sym typeface="Calibri"/>
              </a:defRPr>
            </a:pPr>
            <a:endParaRPr lang="en-US" sz="1200" b="0" i="0" dirty="0">
              <a:effectLst/>
              <a:latin typeface="Helvetica Neue"/>
              <a:ea typeface="Helvetica Neue"/>
              <a:cs typeface="Helvetica Neue"/>
              <a:sym typeface="Calibri"/>
            </a:endParaRPr>
          </a:p>
          <a:p>
            <a:pPr defTabSz="914400">
              <a:lnSpc>
                <a:spcPct val="100000"/>
              </a:lnSpc>
              <a:defRPr sz="1200">
                <a:latin typeface="Calibri"/>
                <a:ea typeface="Calibri"/>
                <a:cs typeface="Calibri"/>
                <a:sym typeface="Calibri"/>
              </a:defRPr>
            </a:pPr>
            <a:endParaRPr lang="en-US" sz="1200" b="0" i="0" dirty="0">
              <a:effectLst/>
              <a:latin typeface="Helvetica Neue"/>
              <a:ea typeface="Helvetica Neue"/>
              <a:cs typeface="Helvetica Neue"/>
              <a:sym typeface="Calibri"/>
            </a:endParaRPr>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endParaRPr lang="en-US" sz="1200" dirty="0">
              <a:latin typeface="Helvetica Neue"/>
              <a:ea typeface="Helvetica Neue"/>
              <a:cs typeface="Helvetica Neue"/>
              <a:sym typeface="Calibri"/>
            </a:endParaRPr>
          </a:p>
          <a:p>
            <a:pPr defTabSz="914400">
              <a:lnSpc>
                <a:spcPct val="100000"/>
              </a:lnSpc>
              <a:defRPr sz="1200">
                <a:latin typeface="Calibri"/>
                <a:ea typeface="Calibri"/>
                <a:cs typeface="Calibri"/>
                <a:sym typeface="Calibri"/>
              </a:defRPr>
            </a:pPr>
            <a:endParaRPr lang="en-US" sz="1200" b="0" i="0" dirty="0">
              <a:effectLst/>
              <a:latin typeface="Helvetica Neue"/>
              <a:ea typeface="Helvetica Neue"/>
              <a:cs typeface="Helvetica Neue"/>
              <a:sym typeface="Calibri"/>
            </a:endParaRPr>
          </a:p>
          <a:p>
            <a:pPr defTabSz="914400">
              <a:lnSpc>
                <a:spcPct val="100000"/>
              </a:lnSpc>
              <a:defRPr sz="1200">
                <a:latin typeface="Calibri"/>
                <a:ea typeface="Calibri"/>
                <a:cs typeface="Calibri"/>
                <a:sym typeface="Calibri"/>
              </a:defRPr>
            </a:pPr>
            <a:endParaRPr lang="en-US" sz="1200" b="0" i="0" dirty="0">
              <a:effectLst/>
              <a:latin typeface="Helvetica Neue"/>
              <a:ea typeface="Helvetica Neue"/>
              <a:cs typeface="Helvetica Neue"/>
              <a:sym typeface="Calibri"/>
            </a:endParaRPr>
          </a:p>
        </p:txBody>
      </p:sp>
    </p:spTree>
    <p:extLst>
      <p:ext uri="{BB962C8B-B14F-4D97-AF65-F5344CB8AC3E}">
        <p14:creationId xmlns:p14="http://schemas.microsoft.com/office/powerpoint/2010/main" val="8116108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The generator generates a fake resist pattern G(x) when fed with the input mask pattern x. The discriminator is responsible for classifying this image pair (</a:t>
            </a:r>
            <a:r>
              <a:rPr lang="en-US" sz="2200" dirty="0" err="1">
                <a:effectLst/>
                <a:latin typeface="Helvetica Neue"/>
                <a:ea typeface="Helvetica Neue"/>
                <a:cs typeface="Helvetica Neue"/>
                <a:sym typeface="Helvetica Neue"/>
              </a:rPr>
              <a:t>x,G</a:t>
            </a:r>
            <a:r>
              <a:rPr lang="en-US" sz="2200" dirty="0">
                <a:effectLst/>
                <a:latin typeface="Helvetica Neue"/>
                <a:ea typeface="Helvetica Neue"/>
                <a:cs typeface="Helvetica Neue"/>
                <a:sym typeface="Helvetica Neue"/>
              </a:rPr>
              <a:t>(x)) as fake, and meanwhile, it needs to predict the image pair (the mask pattern x, and the golden resist pattern y) as real. </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where l1 norm is used to quantify the pixel-wise difference between the generated image and the ground truth. </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[click]</a:t>
            </a: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After the GAN model converges, the role of the discriminator is over, and the main interest is in the generator who is now able to generate high-quality images. </a:t>
            </a: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Here, “real” means that y is the output image corresponding to input x. In other words, the target contact in x after resist development will become y. </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The competition throughout the training process drives both to improve: the discriminator guides the generator on what images to create, and while also improving itself by learning what distinguishes real images from the fake ones from the generator. </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At the end of the training process, the generator learns the distribution of the training data and is eventually able to generate real-looking images. </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3843148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Shape 399"/>
          <p:cNvSpPr>
            <a:spLocks noGrp="1" noRot="1" noChangeAspect="1"/>
          </p:cNvSpPr>
          <p:nvPr>
            <p:ph type="sldImg"/>
          </p:nvPr>
        </p:nvSpPr>
        <p:spPr>
          <a:xfrm>
            <a:off x="381000" y="685800"/>
            <a:ext cx="6096000" cy="3429000"/>
          </a:xfrm>
          <a:prstGeom prst="rect">
            <a:avLst/>
          </a:prstGeom>
        </p:spPr>
        <p:txBody>
          <a:bodyPr/>
          <a:lstStyle/>
          <a:p>
            <a:endParaRPr/>
          </a:p>
        </p:txBody>
      </p:sp>
      <p:sp>
        <p:nvSpPr>
          <p:cNvPr id="400" name="Shape 400"/>
          <p:cNvSpPr>
            <a:spLocks noGrp="1"/>
          </p:cNvSpPr>
          <p:nvPr>
            <p:ph type="body" sz="quarter" idx="1"/>
          </p:nvPr>
        </p:nvSpPr>
        <p:spPr>
          <a:prstGeom prst="rect">
            <a:avLst/>
          </a:prstGeom>
        </p:spPr>
        <p:txBody>
          <a:bodyPr/>
          <a:lstStyle/>
          <a:p>
            <a:r>
              <a:rPr lang="en-US" dirty="0"/>
              <a:t>Shape recovery is accurate, however, centering can be further improved </a:t>
            </a:r>
          </a:p>
          <a:p>
            <a:endParaRPr lang="en-US" dirty="0"/>
          </a:p>
          <a:p>
            <a:r>
              <a:rPr lang="en-US" dirty="0"/>
              <a:t>In fact, we are interested in predicting a resist pattern which is accurate in both the shape and center. Here the center refers to the center of the bounding box enclosing the resist pattern. </a:t>
            </a:r>
          </a:p>
          <a:p>
            <a:endParaRPr lang="en-US" dirty="0"/>
          </a:p>
          <a:p>
            <a:r>
              <a:rPr lang="en-US" dirty="0"/>
              <a:t>Hence, we propose a dual learning framework, referred to as </a:t>
            </a:r>
            <a:r>
              <a:rPr lang="en-US" dirty="0" err="1"/>
              <a:t>LithoGAN</a:t>
            </a:r>
            <a:r>
              <a:rPr lang="en-US" dirty="0"/>
              <a:t>, which splits the modeling task into two objectives: </a:t>
            </a:r>
          </a:p>
          <a:p>
            <a:r>
              <a:rPr lang="en-US" dirty="0"/>
              <a:t>• Resist shape modeling: a CGAN model is used to predict the shape of the resist pattern while neglecting the center; </a:t>
            </a:r>
          </a:p>
          <a:p>
            <a:r>
              <a:rPr lang="en-US" dirty="0"/>
              <a:t>• Resist center prediction: a CNN model is used to predict the center location of the resist pattern. </a:t>
            </a:r>
          </a:p>
          <a:p>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Later, the shape generated by CGAN is adjusted by </a:t>
            </a:r>
            <a:r>
              <a:rPr lang="en-US" sz="2200" dirty="0" err="1">
                <a:effectLst/>
                <a:latin typeface="Helvetica Neue"/>
                <a:ea typeface="Helvetica Neue"/>
                <a:cs typeface="Helvetica Neue"/>
                <a:sym typeface="Helvetica Neue"/>
              </a:rPr>
              <a:t>recentering</a:t>
            </a:r>
            <a:r>
              <a:rPr lang="en-US" sz="2200" dirty="0">
                <a:effectLst/>
                <a:latin typeface="Helvetica Neue"/>
                <a:ea typeface="Helvetica Neue"/>
                <a:cs typeface="Helvetica Neue"/>
                <a:sym typeface="Helvetica Neue"/>
              </a:rPr>
              <a:t> the resist shape based on center the coordinates predicted from the CNN. </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a:t>
            </a:r>
          </a:p>
          <a:p>
            <a:pPr marL="0" marR="0" lvl="0" indent="0" defTabSz="457200" eaLnBrk="1" fontAlgn="auto" latinLnBrk="0" hangingPunct="1">
              <a:lnSpc>
                <a:spcPct val="117999"/>
              </a:lnSpc>
              <a:spcBef>
                <a:spcPts val="0"/>
              </a:spcBef>
              <a:spcAft>
                <a:spcPts val="0"/>
              </a:spcAft>
              <a:buClrTx/>
              <a:buSzTx/>
              <a:buFontTx/>
              <a:buNone/>
              <a:tabLst/>
              <a:defRPr/>
            </a:pPr>
            <a:r>
              <a:rPr lang="en-US" dirty="0"/>
              <a:t>For the lithography modeling task, the center of the generated resist pattern is as important as the shape of the pattern. </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r>
              <a:rPr lang="en-US" dirty="0"/>
              <a:t>For traditional computer vision tasks, locations of the objects in the generated image are not a major concern. For example, when trained to generate car images, the output of the GAN is judged upon based on the quality of an image as seen by a human while neglecting the exact location of the car in the image. </a:t>
            </a:r>
          </a:p>
          <a:p>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However, it is evident that CGAN falls short of predicting the correct center location of the resist pattern while demonstrating excellent results predicting the shape of the pattern. </a:t>
            </a:r>
            <a:endParaRPr lang="en-US" dirty="0"/>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endParaRPr lang="en-US" dirty="0"/>
          </a:p>
          <a:p>
            <a:endParaRPr dirty="0"/>
          </a:p>
        </p:txBody>
      </p:sp>
    </p:spTree>
    <p:extLst>
      <p:ext uri="{BB962C8B-B14F-4D97-AF65-F5344CB8AC3E}">
        <p14:creationId xmlns:p14="http://schemas.microsoft.com/office/powerpoint/2010/main" val="525801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generator and discriminator design are similar to that of DCGAN.  </a:t>
            </a:r>
          </a:p>
          <a:p>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Convolutional </a:t>
            </a:r>
            <a:r>
              <a:rPr lang="en-US" sz="2200" dirty="0" err="1">
                <a:effectLst/>
                <a:latin typeface="Helvetica Neue"/>
                <a:ea typeface="Helvetica Neue"/>
                <a:cs typeface="Helvetica Neue"/>
                <a:sym typeface="Helvetica Neue"/>
              </a:rPr>
              <a:t>downsampling</a:t>
            </a:r>
            <a:r>
              <a:rPr lang="en-US" sz="2200" dirty="0">
                <a:effectLst/>
                <a:latin typeface="Helvetica Neue"/>
                <a:ea typeface="Helvetica Neue"/>
                <a:cs typeface="Helvetica Neue"/>
                <a:sym typeface="Helvetica Neue"/>
              </a:rPr>
              <a:t> and deconvolutional </a:t>
            </a:r>
            <a:r>
              <a:rPr lang="en-US" sz="2200" dirty="0" err="1">
                <a:effectLst/>
                <a:latin typeface="Helvetica Neue"/>
                <a:ea typeface="Helvetica Neue"/>
                <a:cs typeface="Helvetica Neue"/>
                <a:sym typeface="Helvetica Neue"/>
              </a:rPr>
              <a:t>upsampling</a:t>
            </a:r>
            <a:endParaRPr lang="en-US" dirty="0"/>
          </a:p>
          <a:p>
            <a:endParaRPr lang="en-US" dirty="0"/>
          </a:p>
          <a:p>
            <a:endParaRPr lang="en-US" dirty="0"/>
          </a:p>
          <a:p>
            <a:r>
              <a:rPr lang="en-US" dirty="0"/>
              <a:t>To further enhance, we follow the practice of skip connections between encoder and decoder in </a:t>
            </a:r>
            <a:r>
              <a:rPr lang="en-US" dirty="0" err="1"/>
              <a:t>cgan</a:t>
            </a:r>
            <a:r>
              <a:rPr lang="en-US" dirty="0"/>
              <a:t> for image translation to shuttle information between two domains</a:t>
            </a:r>
          </a:p>
          <a:p>
            <a:endParaRPr lang="en-US" dirty="0"/>
          </a:p>
          <a:p>
            <a:r>
              <a:rPr lang="en-US" dirty="0" err="1"/>
              <a:t>typcial</a:t>
            </a:r>
            <a:r>
              <a:rPr lang="en-US" dirty="0"/>
              <a:t> </a:t>
            </a:r>
            <a:r>
              <a:rPr lang="en-US" dirty="0" err="1"/>
              <a:t>cnn</a:t>
            </a:r>
            <a:endParaRPr lang="en-US" dirty="0"/>
          </a:p>
          <a:p>
            <a:r>
              <a:rPr lang="en-US" dirty="0"/>
              <a:t>The key takeaways are:</a:t>
            </a:r>
          </a:p>
          <a:p>
            <a:r>
              <a:rPr lang="en-US" dirty="0"/>
              <a:t>Batch normalization is a must in both networks.</a:t>
            </a:r>
          </a:p>
          <a:p>
            <a:r>
              <a:rPr lang="en-US" dirty="0"/>
              <a:t>Fully hidden connected layers are not a good idea.</a:t>
            </a:r>
          </a:p>
          <a:p>
            <a:r>
              <a:rPr lang="en-US" dirty="0"/>
              <a:t>Avoid pooling, simply stride your convolutions!</a:t>
            </a:r>
          </a:p>
          <a:p>
            <a:r>
              <a:rPr lang="en-US" dirty="0" err="1"/>
              <a:t>ReLU</a:t>
            </a:r>
            <a:r>
              <a:rPr lang="en-US" dirty="0"/>
              <a:t> activations are your friend (almost always).</a:t>
            </a:r>
          </a:p>
          <a:p>
            <a:endParaRPr lang="en-US" dirty="0"/>
          </a:p>
          <a:p>
            <a:endParaRPr lang="en-US" dirty="0"/>
          </a:p>
          <a:p>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Helvetica Neue"/>
                <a:ea typeface="Helvetica Neue"/>
                <a:cs typeface="Helvetica Neue"/>
                <a:sym typeface="Helvetica Neue"/>
              </a:rPr>
              <a:t>Use Batch normalization except the output layer for the generator and the input layer of the discriminator.</a:t>
            </a:r>
          </a:p>
          <a:p>
            <a:endParaRPr lang="en-US" dirty="0"/>
          </a:p>
        </p:txBody>
      </p:sp>
    </p:spTree>
    <p:extLst>
      <p:ext uri="{BB962C8B-B14F-4D97-AF65-F5344CB8AC3E}">
        <p14:creationId xmlns:p14="http://schemas.microsoft.com/office/powerpoint/2010/main" val="441838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LithoGAN</a:t>
            </a:r>
            <a:r>
              <a:rPr lang="en-US" dirty="0"/>
              <a:t> is stable after 50 epochs, and is able to generate high-quality resist patterns</a:t>
            </a:r>
          </a:p>
        </p:txBody>
      </p:sp>
    </p:spTree>
    <p:extLst>
      <p:ext uri="{BB962C8B-B14F-4D97-AF65-F5344CB8AC3E}">
        <p14:creationId xmlns:p14="http://schemas.microsoft.com/office/powerpoint/2010/main" val="524859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Our </a:t>
            </a:r>
            <a:r>
              <a:rPr lang="en-US" dirty="0" err="1"/>
              <a:t>LithoGAN</a:t>
            </a:r>
            <a:r>
              <a:rPr lang="en-US" dirty="0"/>
              <a:t> is eighteen hundred times faster than </a:t>
            </a:r>
          </a:p>
          <a:p>
            <a:endParaRPr lang="en-US" dirty="0"/>
          </a:p>
          <a:p>
            <a:r>
              <a:rPr lang="en-US" dirty="0"/>
              <a:t>One nighty times </a:t>
            </a:r>
          </a:p>
        </p:txBody>
      </p:sp>
    </p:spTree>
    <p:extLst>
      <p:ext uri="{BB962C8B-B14F-4D97-AF65-F5344CB8AC3E}">
        <p14:creationId xmlns:p14="http://schemas.microsoft.com/office/powerpoint/2010/main" val="285661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With the impressive results </a:t>
            </a:r>
            <a:r>
              <a:rPr lang="en-US" dirty="0" err="1"/>
              <a:t>lithogan</a:t>
            </a:r>
            <a:r>
              <a:rPr lang="en-US" dirty="0"/>
              <a:t> has achieved, our future goal is to capitalize on this to extend the framework towards modeling complex 2D shapes, and incorporating </a:t>
            </a:r>
            <a:r>
              <a:rPr lang="en-US" dirty="0" err="1"/>
              <a:t>LithoGAN</a:t>
            </a:r>
            <a:r>
              <a:rPr lang="en-US" dirty="0"/>
              <a:t> into the DFM flow </a:t>
            </a:r>
          </a:p>
        </p:txBody>
      </p:sp>
    </p:spTree>
    <p:extLst>
      <p:ext uri="{BB962C8B-B14F-4D97-AF65-F5344CB8AC3E}">
        <p14:creationId xmlns:p14="http://schemas.microsoft.com/office/powerpoint/2010/main" val="3274145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Here we show the design for manufacturing flow, which tries to </a:t>
            </a:r>
            <a:r>
              <a:rPr lang="en-US" sz="2000" dirty="0">
                <a:solidFill>
                  <a:srgbClr val="FF0000"/>
                </a:solidFill>
                <a:effectLst/>
                <a:latin typeface="Arial" charset="0"/>
                <a:ea typeface="Helvetica Neue"/>
                <a:cs typeface="Helvetica Neue"/>
                <a:sym typeface="Helvetica Neue"/>
              </a:rPr>
              <a:t>b</a:t>
            </a:r>
            <a:r>
              <a:rPr lang="en-US" sz="2000" dirty="0">
                <a:solidFill>
                  <a:srgbClr val="FF0000"/>
                </a:solidFill>
                <a:latin typeface="Arial" charset="0"/>
              </a:rPr>
              <a:t>ridge the design and manufacturing gap. </a:t>
            </a:r>
          </a:p>
          <a:p>
            <a:pPr marL="0" marR="0" lvl="0" indent="0" defTabSz="457200" eaLnBrk="1" fontAlgn="auto" latinLnBrk="0" hangingPunct="1">
              <a:lnSpc>
                <a:spcPct val="117999"/>
              </a:lnSpc>
              <a:spcBef>
                <a:spcPts val="0"/>
              </a:spcBef>
              <a:spcAft>
                <a:spcPts val="0"/>
              </a:spcAft>
              <a:buClrTx/>
              <a:buSzTx/>
              <a:buFontTx/>
              <a:buNone/>
              <a:tabLst/>
              <a:defRPr/>
            </a:pPr>
            <a:endParaRPr lang="en-US" sz="2000" dirty="0">
              <a:solidFill>
                <a:srgbClr val="FF0000"/>
              </a:solidFill>
              <a:latin typeface="Arial"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sz="2000" dirty="0">
                <a:solidFill>
                  <a:srgbClr val="FF0000"/>
                </a:solidFill>
                <a:latin typeface="Arial" charset="0"/>
              </a:rPr>
              <a:t>For the raw design. SRAF insertion and OPC are performed, and later </a:t>
            </a:r>
            <a:r>
              <a:rPr lang="en-US" sz="2000" b="0" dirty="0">
                <a:solidFill>
                  <a:srgbClr val="333333"/>
                </a:solidFill>
                <a:latin typeface="Calibri" panose="020F0502020204030204" pitchFamily="34" charset="0"/>
                <a:cs typeface="Calibri" panose="020F0502020204030204" pitchFamily="34" charset="0"/>
              </a:rPr>
              <a:t>Lithography Compliance Check is run on </a:t>
            </a:r>
            <a:r>
              <a:rPr lang="en-US" sz="2000" dirty="0">
                <a:solidFill>
                  <a:srgbClr val="FF0000"/>
                </a:solidFill>
                <a:latin typeface="Arial" charset="0"/>
              </a:rPr>
              <a:t>design to see if it </a:t>
            </a:r>
            <a:r>
              <a:rPr lang="en-US" sz="2400" b="0" dirty="0">
                <a:solidFill>
                  <a:srgbClr val="333333"/>
                </a:solidFill>
                <a:latin typeface="Calibri" panose="020F0502020204030204" pitchFamily="34" charset="0"/>
                <a:cs typeface="Calibri" panose="020F0502020204030204" pitchFamily="34" charset="0"/>
              </a:rPr>
              <a:t>is ready for manufacturing. </a:t>
            </a:r>
          </a:p>
          <a:p>
            <a:pPr marL="0" marR="0" lvl="0" indent="0" defTabSz="457200" eaLnBrk="1" fontAlgn="auto" latinLnBrk="0" hangingPunct="1">
              <a:lnSpc>
                <a:spcPct val="117999"/>
              </a:lnSpc>
              <a:spcBef>
                <a:spcPts val="0"/>
              </a:spcBef>
              <a:spcAft>
                <a:spcPts val="0"/>
              </a:spcAft>
              <a:buClrTx/>
              <a:buSzTx/>
              <a:buFontTx/>
              <a:buNone/>
              <a:tabLst/>
              <a:defRPr/>
            </a:pPr>
            <a:endParaRPr lang="en-US" sz="2400" b="0" dirty="0">
              <a:solidFill>
                <a:srgbClr val="333333"/>
              </a:solidFill>
              <a:latin typeface="Calibri" panose="020F0502020204030204" pitchFamily="34" charset="0"/>
              <a:cs typeface="Calibri" panose="020F0502020204030204" pitchFamily="34" charset="0"/>
            </a:endParaRPr>
          </a:p>
          <a:p>
            <a:pPr marL="0" marR="0" lvl="0" indent="0" defTabSz="457200" eaLnBrk="1" fontAlgn="auto" latinLnBrk="0" hangingPunct="1">
              <a:lnSpc>
                <a:spcPct val="117999"/>
              </a:lnSpc>
              <a:spcBef>
                <a:spcPts val="0"/>
              </a:spcBef>
              <a:spcAft>
                <a:spcPts val="0"/>
              </a:spcAft>
              <a:buClrTx/>
              <a:buSzTx/>
              <a:buFontTx/>
              <a:buNone/>
              <a:tabLst/>
              <a:defRPr/>
            </a:pPr>
            <a:r>
              <a:rPr lang="en-US" sz="2400" b="0" dirty="0">
                <a:solidFill>
                  <a:srgbClr val="333333"/>
                </a:solidFill>
                <a:latin typeface="Calibri" panose="020F0502020204030204" pitchFamily="34" charset="0"/>
                <a:cs typeface="Calibri" panose="020F0502020204030204" pitchFamily="34" charset="0"/>
              </a:rPr>
              <a:t>[click]</a:t>
            </a:r>
          </a:p>
          <a:p>
            <a:pPr marL="0" marR="0" lvl="0" indent="0" defTabSz="457200" eaLnBrk="1" fontAlgn="auto" latinLnBrk="0" hangingPunct="1">
              <a:lnSpc>
                <a:spcPct val="117999"/>
              </a:lnSpc>
              <a:spcBef>
                <a:spcPts val="0"/>
              </a:spcBef>
              <a:spcAft>
                <a:spcPts val="0"/>
              </a:spcAft>
              <a:buClrTx/>
              <a:buSzTx/>
              <a:buFontTx/>
              <a:buNone/>
              <a:tabLst/>
              <a:defRPr/>
            </a:pPr>
            <a:r>
              <a:rPr lang="en-US" sz="2400" b="0" dirty="0">
                <a:solidFill>
                  <a:srgbClr val="333333"/>
                </a:solidFill>
                <a:latin typeface="Calibri" panose="020F0502020204030204" pitchFamily="34" charset="0"/>
                <a:cs typeface="Calibri" panose="020F0502020204030204" pitchFamily="34" charset="0"/>
              </a:rPr>
              <a:t>Lithography simulation is used intensively during the DFM flow.</a:t>
            </a:r>
          </a:p>
          <a:p>
            <a:pPr marL="0" marR="0" lvl="0" indent="0" defTabSz="457200" eaLnBrk="1" fontAlgn="auto" latinLnBrk="0" hangingPunct="1">
              <a:lnSpc>
                <a:spcPct val="117999"/>
              </a:lnSpc>
              <a:spcBef>
                <a:spcPts val="0"/>
              </a:spcBef>
              <a:spcAft>
                <a:spcPts val="0"/>
              </a:spcAft>
              <a:buClrTx/>
              <a:buSzTx/>
              <a:buFontTx/>
              <a:buNone/>
              <a:tabLst/>
              <a:defRPr/>
            </a:pPr>
            <a:r>
              <a:rPr lang="en-US" sz="2400" b="0" dirty="0">
                <a:solidFill>
                  <a:srgbClr val="333333"/>
                </a:solidFill>
                <a:latin typeface="Calibri" panose="020F0502020204030204" pitchFamily="34" charset="0"/>
                <a:cs typeface="Calibri" panose="020F0502020204030204" pitchFamily="34" charset="0"/>
              </a:rPr>
              <a:t>The wafer data obtained after wafer make can help calibrate the model for lithography simulation.</a:t>
            </a: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Since it’s used so many times in the entire flow, </a:t>
            </a: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Accurate lithography modeling is critical to guarantee yield, but time consuming as well, to speed up the entire flow</a:t>
            </a:r>
            <a:endParaRPr lang="en-US" dirty="0"/>
          </a:p>
          <a:p>
            <a:pPr marL="0" marR="0" lvl="0" indent="0" defTabSz="457200" eaLnBrk="1" fontAlgn="auto" latinLnBrk="0" hangingPunct="1">
              <a:lnSpc>
                <a:spcPct val="117999"/>
              </a:lnSpc>
              <a:spcBef>
                <a:spcPts val="0"/>
              </a:spcBef>
              <a:spcAft>
                <a:spcPts val="0"/>
              </a:spcAft>
              <a:buClrTx/>
              <a:buSzTx/>
              <a:buFontTx/>
              <a:buNone/>
              <a:tabLst/>
              <a:defRPr/>
            </a:pPr>
            <a:endParaRPr lang="en-US" dirty="0">
              <a:effectLst/>
            </a:endParaRPr>
          </a:p>
        </p:txBody>
      </p:sp>
    </p:spTree>
    <p:extLst>
      <p:ext uri="{BB962C8B-B14F-4D97-AF65-F5344CB8AC3E}">
        <p14:creationId xmlns:p14="http://schemas.microsoft.com/office/powerpoint/2010/main" val="1192686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xfrm>
            <a:off x="381000" y="685800"/>
            <a:ext cx="6096000" cy="3429000"/>
          </a:xfrm>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Lithography simulation takes mask design as input and simulates the printed resist patterns obtained by lithography system. </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Rigorous simulation precisely simulates the physical effects behind </a:t>
            </a:r>
            <a:r>
              <a:rPr lang="en-US" sz="2200" dirty="0" err="1">
                <a:effectLst/>
                <a:latin typeface="Helvetica Neue"/>
                <a:ea typeface="Helvetica Neue"/>
                <a:cs typeface="Helvetica Neue"/>
                <a:sym typeface="Helvetica Neue"/>
              </a:rPr>
              <a:t>litho</a:t>
            </a:r>
            <a:r>
              <a:rPr lang="en-US" sz="2200" dirty="0">
                <a:effectLst/>
                <a:latin typeface="Helvetica Neue"/>
                <a:ea typeface="Helvetica Neue"/>
                <a:cs typeface="Helvetica Neue"/>
                <a:sym typeface="Helvetica Neue"/>
              </a:rPr>
              <a:t> system</a:t>
            </a: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However, it is computationally expensive.  </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Let’s have a simple example.</a:t>
            </a:r>
          </a:p>
          <a:p>
            <a:r>
              <a:rPr lang="en-US" dirty="0"/>
              <a:t>rigorous simulation requires about 1 min to compute for about one 2x2 </a:t>
            </a:r>
            <a:r>
              <a:rPr lang="en-US" sz="2200" b="0" i="1" dirty="0">
                <a:effectLst/>
                <a:latin typeface="Helvetica Neue"/>
                <a:ea typeface="Helvetica Neue"/>
                <a:cs typeface="Helvetica Neue"/>
                <a:sym typeface="Helvetica Neue"/>
              </a:rPr>
              <a:t>micron</a:t>
            </a:r>
            <a:r>
              <a:rPr lang="en-US" dirty="0"/>
              <a:t> clip. </a:t>
            </a:r>
          </a:p>
          <a:p>
            <a:pPr marL="0" marR="0" indent="0" defTabSz="457200" eaLnBrk="1" fontAlgn="auto" latinLnBrk="0" hangingPunct="1">
              <a:lnSpc>
                <a:spcPct val="117999"/>
              </a:lnSpc>
              <a:spcBef>
                <a:spcPts val="0"/>
              </a:spcBef>
              <a:spcAft>
                <a:spcPts val="0"/>
              </a:spcAft>
              <a:buClrTx/>
              <a:buSzTx/>
              <a:buFontTx/>
              <a:buNone/>
              <a:tabLst/>
              <a:defRPr/>
            </a:pPr>
            <a:r>
              <a:rPr lang="en-US" dirty="0"/>
              <a:t>A 1x1 millimeter clip contains 250K such clips, which not affordable at all. </a:t>
            </a:r>
          </a:p>
          <a:p>
            <a:r>
              <a:rPr lang="en-US" dirty="0"/>
              <a:t>Let alone a real chip like Intel Ivy Bridge is much larger. </a:t>
            </a:r>
          </a:p>
          <a:p>
            <a:endParaRPr lang="en-US" dirty="0"/>
          </a:p>
          <a:p>
            <a:r>
              <a:rPr lang="en-US" dirty="0"/>
              <a:t>Rigorous simulation is used only in final verification and industry relies on massively parallel computing to real </a:t>
            </a:r>
          </a:p>
          <a:p>
            <a:pPr defTabSz="914400">
              <a:lnSpc>
                <a:spcPct val="100000"/>
              </a:lnSpc>
              <a:defRPr sz="1200">
                <a:latin typeface="Calibri"/>
                <a:ea typeface="Calibri"/>
                <a:cs typeface="Calibri"/>
                <a:sym typeface="Calibri"/>
              </a:defRPr>
            </a:pPr>
            <a:endParaRPr lang="en-US" dirty="0"/>
          </a:p>
          <a:p>
            <a:pPr defTabSz="914400">
              <a:lnSpc>
                <a:spcPct val="100000"/>
              </a:lnSpc>
              <a:defRPr sz="1200">
                <a:latin typeface="Calibri"/>
                <a:ea typeface="Calibri"/>
                <a:cs typeface="Calibri"/>
                <a:sym typeface="Calibri"/>
              </a:defRPr>
            </a:pPr>
            <a:endParaRPr lang="en-US" dirty="0"/>
          </a:p>
        </p:txBody>
      </p:sp>
    </p:spTree>
    <p:extLst>
      <p:ext uri="{BB962C8B-B14F-4D97-AF65-F5344CB8AC3E}">
        <p14:creationId xmlns:p14="http://schemas.microsoft.com/office/powerpoint/2010/main" val="2664326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xfrm>
            <a:off x="381000" y="685800"/>
            <a:ext cx="6096000" cy="3429000"/>
          </a:xfrm>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rPr lang="en-US" dirty="0"/>
              <a:t>To this end, most of the time, </a:t>
            </a:r>
            <a:r>
              <a:rPr dirty="0"/>
              <a:t>compact model</a:t>
            </a:r>
            <a:r>
              <a:rPr lang="zh-CN" altLang="en-US" dirty="0"/>
              <a:t> </a:t>
            </a:r>
            <a:r>
              <a:rPr lang="en-US" dirty="0"/>
              <a:t>is used</a:t>
            </a:r>
            <a:r>
              <a:rPr dirty="0"/>
              <a:t> </a:t>
            </a:r>
            <a:r>
              <a:rPr lang="en-US" dirty="0"/>
              <a:t>for</a:t>
            </a:r>
            <a:r>
              <a:rPr dirty="0"/>
              <a:t> fast prediction with</a:t>
            </a:r>
            <a:r>
              <a:rPr lang="zh-CN" altLang="en-US" dirty="0"/>
              <a:t> </a:t>
            </a:r>
            <a:r>
              <a:rPr lang="en-US" altLang="zh-CN" dirty="0"/>
              <a:t>a small </a:t>
            </a:r>
            <a:r>
              <a:rPr lang="en-US" altLang="zh-CN" sz="1200" dirty="0">
                <a:solidFill>
                  <a:schemeClr val="tx1"/>
                </a:solidFill>
              </a:rPr>
              <a:t>scarify</a:t>
            </a:r>
            <a:r>
              <a:rPr lang="en-US" sz="1200" dirty="0">
                <a:solidFill>
                  <a:schemeClr val="tx1"/>
                </a:solidFill>
              </a:rPr>
              <a:t> in accuracy. </a:t>
            </a:r>
            <a:endParaRPr lang="en-US" dirty="0"/>
          </a:p>
          <a:p>
            <a:pPr defTabSz="914400">
              <a:lnSpc>
                <a:spcPct val="100000"/>
              </a:lnSpc>
              <a:defRPr sz="1200">
                <a:latin typeface="Calibri"/>
                <a:ea typeface="Calibri"/>
                <a:cs typeface="Calibri"/>
                <a:sym typeface="Calibri"/>
              </a:defRPr>
            </a:pPr>
            <a:endParaRPr lang="en-US" dirty="0"/>
          </a:p>
          <a:p>
            <a:r>
              <a:rPr lang="en-US" dirty="0"/>
              <a:t>It first uses an optical model to calculate the intensity of light finally reaching the photoresist given the mask layout. </a:t>
            </a:r>
          </a:p>
          <a:p>
            <a:pPr marL="0" marR="0" lvl="0" indent="0" defTabSz="457200" eaLnBrk="1" fontAlgn="auto" latinLnBrk="0" hangingPunct="1">
              <a:lnSpc>
                <a:spcPct val="117999"/>
              </a:lnSpc>
              <a:spcBef>
                <a:spcPts val="0"/>
              </a:spcBef>
              <a:spcAft>
                <a:spcPts val="0"/>
              </a:spcAft>
              <a:buClrTx/>
              <a:buSzTx/>
              <a:buFontTx/>
              <a:buNone/>
              <a:tabLst/>
              <a:defRPr/>
            </a:pPr>
            <a:r>
              <a:rPr lang="en-US" sz="1200" dirty="0">
                <a:effectLst/>
                <a:latin typeface="Helvetica Neue"/>
                <a:ea typeface="Helvetica Neue"/>
                <a:cs typeface="Helvetica Neue"/>
                <a:sym typeface="Helvetica Neue"/>
              </a:rPr>
              <a:t>This light intensity map is called aerial image. </a:t>
            </a:r>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endParaRPr lang="en-US" sz="1200" dirty="0">
              <a:effectLst/>
              <a:latin typeface="Helvetica Neue"/>
              <a:ea typeface="Helvetica Neue"/>
              <a:cs typeface="Helvetica Neue"/>
              <a:sym typeface="Calibri"/>
            </a:endParaRPr>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US" sz="1200" dirty="0">
                <a:effectLst/>
                <a:latin typeface="Helvetica Neue"/>
                <a:ea typeface="Helvetica Neue"/>
                <a:cs typeface="Helvetica Neue"/>
                <a:sym typeface="Calibri"/>
              </a:rPr>
              <a:t>Then a resist model is used to determine the slicing thresholds. </a:t>
            </a:r>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endParaRPr lang="en-US" sz="1200" dirty="0">
              <a:effectLst/>
              <a:latin typeface="Helvetica Neue"/>
              <a:ea typeface="Helvetica Neue"/>
              <a:cs typeface="Helvetica Neue"/>
              <a:sym typeface="Calibri"/>
            </a:endParaRPr>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US" sz="1200" dirty="0">
                <a:effectLst/>
                <a:latin typeface="Helvetica Neue"/>
                <a:ea typeface="Helvetica Neue"/>
                <a:cs typeface="Helvetica Neue"/>
                <a:sym typeface="Calibri"/>
              </a:rPr>
              <a:t>Lastly, the thresholds are processed through extrapolation to generate the resist contours. </a:t>
            </a:r>
            <a:endParaRPr lang="en-US" sz="1200" dirty="0">
              <a:latin typeface="Helvetica Neue"/>
              <a:ea typeface="Helvetica Neue"/>
              <a:cs typeface="Helvetica Neue"/>
              <a:sym typeface="Calibri"/>
            </a:endParaRPr>
          </a:p>
          <a:p>
            <a:pPr defTabSz="914400">
              <a:lnSpc>
                <a:spcPct val="100000"/>
              </a:lnSpc>
              <a:defRPr sz="1200">
                <a:latin typeface="Calibri"/>
                <a:ea typeface="Calibri"/>
                <a:cs typeface="Calibri"/>
                <a:sym typeface="Calibri"/>
              </a:defRPr>
            </a:pPr>
            <a:endParaRPr lang="en-US" dirty="0"/>
          </a:p>
          <a:p>
            <a:pPr defTabSz="914400">
              <a:lnSpc>
                <a:spcPct val="100000"/>
              </a:lnSpc>
              <a:defRPr sz="1200">
                <a:latin typeface="Calibri"/>
                <a:ea typeface="Calibri"/>
                <a:cs typeface="Calibri"/>
                <a:sym typeface="Calibri"/>
              </a:defRPr>
            </a:pPr>
            <a:endParaRPr lang="en-US" dirty="0"/>
          </a:p>
        </p:txBody>
      </p:sp>
    </p:spTree>
    <p:extLst>
      <p:ext uri="{BB962C8B-B14F-4D97-AF65-F5344CB8AC3E}">
        <p14:creationId xmlns:p14="http://schemas.microsoft.com/office/powerpoint/2010/main" val="51581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xfrm>
            <a:off x="381000" y="685800"/>
            <a:ext cx="6096000" cy="3429000"/>
          </a:xfrm>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US" sz="1200" dirty="0">
                <a:effectLst/>
                <a:latin typeface="Helvetica Neue"/>
                <a:ea typeface="Helvetica Neue"/>
                <a:cs typeface="Helvetica Neue"/>
                <a:sym typeface="Calibri"/>
              </a:rPr>
              <a:t>To further improve simulation speed, machine learning based techniques have been explored to construct efficient resist models.</a:t>
            </a:r>
            <a:endParaRPr lang="en-US" sz="1200" dirty="0">
              <a:latin typeface="Helvetica Neue"/>
              <a:ea typeface="Helvetica Neue"/>
              <a:cs typeface="Helvetica Neue"/>
              <a:sym typeface="Calibri"/>
            </a:endParaRPr>
          </a:p>
          <a:p>
            <a:pPr defTabSz="914400">
              <a:lnSpc>
                <a:spcPct val="100000"/>
              </a:lnSpc>
              <a:defRPr sz="1200">
                <a:latin typeface="Calibri"/>
                <a:ea typeface="Calibri"/>
                <a:cs typeface="Calibri"/>
                <a:sym typeface="Calibri"/>
              </a:defRPr>
            </a:pPr>
            <a:endParaRPr lang="en-US" dirty="0"/>
          </a:p>
          <a:p>
            <a:r>
              <a:rPr lang="en-US" dirty="0"/>
              <a:t>regression model </a:t>
            </a:r>
          </a:p>
          <a:p>
            <a:endParaRPr lang="en-US" dirty="0"/>
          </a:p>
          <a:p>
            <a:r>
              <a:rPr lang="en-US" dirty="0"/>
              <a:t>But as one can clearly see it,</a:t>
            </a: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the proposed resist models rely on optical simulation to generate aerial images, which are accompanied by a high computational cost. </a:t>
            </a:r>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Additionally, only resist height or slicing threshold is predicted from the proposed models, which requires further processing to finalize the contour patterns. </a:t>
            </a:r>
          </a:p>
          <a:p>
            <a:endParaRPr lang="en-US" dirty="0"/>
          </a:p>
          <a:p>
            <a:r>
              <a:rPr lang="en-US" sz="2000" dirty="0">
                <a:effectLst/>
                <a:latin typeface="Helvetica Neue"/>
                <a:ea typeface="Helvetica Neue"/>
                <a:cs typeface="Helvetica Neue"/>
                <a:sym typeface="Calibri"/>
              </a:rPr>
              <a:t>Considering the fact that machine learning is successful in one stage</a:t>
            </a:r>
          </a:p>
          <a:p>
            <a:endParaRPr lang="en-US" sz="2000" dirty="0">
              <a:effectLst/>
              <a:latin typeface="Helvetica Neue"/>
              <a:ea typeface="Helvetica Neue"/>
              <a:cs typeface="Helvetica Neue"/>
              <a:sym typeface="Calibri"/>
            </a:endParaRPr>
          </a:p>
          <a:p>
            <a:r>
              <a:rPr lang="en-US" sz="2000" dirty="0">
                <a:effectLst/>
                <a:latin typeface="Helvetica Neue"/>
                <a:ea typeface="Helvetica Neue"/>
                <a:cs typeface="Helvetica Neue"/>
                <a:sym typeface="Calibri"/>
              </a:rPr>
              <a:t>based approaches have demonstrated superior efficacy in a particular stage during lithography modeling</a:t>
            </a:r>
            <a:endParaRPr lang="en-US" dirty="0"/>
          </a:p>
          <a:p>
            <a:pPr marL="0" marR="0" lvl="0" indent="0" defTabSz="457200" eaLnBrk="1" fontAlgn="auto" latinLnBrk="0" hangingPunct="1">
              <a:lnSpc>
                <a:spcPct val="117999"/>
              </a:lnSpc>
              <a:spcBef>
                <a:spcPts val="0"/>
              </a:spcBef>
              <a:spcAft>
                <a:spcPts val="0"/>
              </a:spcAft>
              <a:buClrTx/>
              <a:buSzTx/>
              <a:buFontTx/>
              <a:buNone/>
              <a:tabLst/>
              <a:defRPr/>
            </a:pPr>
            <a:endParaRPr lang="en-US" sz="2200" dirty="0">
              <a:effectLst/>
              <a:latin typeface="Helvetica Neue"/>
              <a:ea typeface="Helvetica Neue"/>
              <a:cs typeface="Helvetica Neue"/>
              <a:sym typeface="Helvetica Neue"/>
            </a:endParaRPr>
          </a:p>
          <a:p>
            <a:endParaRPr lang="en-US" dirty="0"/>
          </a:p>
          <a:p>
            <a:pPr defTabSz="914400">
              <a:lnSpc>
                <a:spcPct val="100000"/>
              </a:lnSpc>
              <a:defRPr sz="1200">
                <a:latin typeface="Calibri"/>
                <a:ea typeface="Calibri"/>
                <a:cs typeface="Calibri"/>
                <a:sym typeface="Calibri"/>
              </a:defRPr>
            </a:pPr>
            <a:endParaRPr dirty="0"/>
          </a:p>
        </p:txBody>
      </p:sp>
    </p:spTree>
    <p:extLst>
      <p:ext uri="{BB962C8B-B14F-4D97-AF65-F5344CB8AC3E}">
        <p14:creationId xmlns:p14="http://schemas.microsoft.com/office/powerpoint/2010/main" val="1493352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xfrm>
            <a:off x="381000" y="685800"/>
            <a:ext cx="6096000" cy="3429000"/>
          </a:xfrm>
          <a:prstGeom prst="rect">
            <a:avLst/>
          </a:prstGeom>
        </p:spPr>
        <p:txBody>
          <a:bodyPr/>
          <a:lstStyle/>
          <a:p>
            <a:endParaRPr/>
          </a:p>
        </p:txBody>
      </p:sp>
      <p:sp>
        <p:nvSpPr>
          <p:cNvPr id="284" name="Shape 284"/>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US" sz="1200" dirty="0">
                <a:effectLst/>
                <a:latin typeface="Helvetica Neue"/>
                <a:ea typeface="Helvetica Neue"/>
                <a:cs typeface="Helvetica Neue"/>
                <a:sym typeface="Calibri"/>
              </a:rPr>
              <a:t>our</a:t>
            </a:r>
            <a:r>
              <a:rPr lang="en-US" sz="1200" dirty="0"/>
              <a:t> goal is ultimately fast modeling through adopting machine learning for end-to-end lithography simulation</a:t>
            </a:r>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endParaRPr lang="en-US" sz="1200" dirty="0">
              <a:effectLst/>
              <a:latin typeface="Helvetica Neue"/>
              <a:ea typeface="Helvetica Neue"/>
              <a:cs typeface="Helvetica Neue"/>
              <a:sym typeface="Calibri"/>
            </a:endParaRPr>
          </a:p>
          <a:p>
            <a:r>
              <a:rPr lang="en-US" sz="1200" dirty="0"/>
              <a:t>So here is the question we are asking, can we skip the expensive litho-simulation and obtain printed resist patterns in super fast?</a:t>
            </a:r>
          </a:p>
          <a:p>
            <a:r>
              <a:rPr lang="en-US" sz="1200" dirty="0"/>
              <a:t>To put it simply, the answer is </a:t>
            </a:r>
            <a:r>
              <a:rPr lang="en-US" sz="1200" dirty="0" err="1"/>
              <a:t>LithoGAN</a:t>
            </a:r>
            <a:r>
              <a:rPr lang="en-US" sz="1200" dirty="0"/>
              <a:t>... </a:t>
            </a:r>
          </a:p>
          <a:p>
            <a:endParaRPr lang="en-US" sz="1200" dirty="0"/>
          </a:p>
          <a:p>
            <a:r>
              <a:rPr lang="en-US" sz="1200" dirty="0"/>
              <a:t>With </a:t>
            </a:r>
            <a:r>
              <a:rPr lang="en-US" sz="1200" dirty="0" err="1"/>
              <a:t>lithogan</a:t>
            </a:r>
            <a:r>
              <a:rPr lang="en-US" sz="1200" dirty="0"/>
              <a:t> we leverage recent advancements in AI, particularly generative adversarial learning to generate virtually simulated silicon image in no time and without running detailed optical simulations.</a:t>
            </a:r>
          </a:p>
          <a:p>
            <a:r>
              <a:rPr lang="en-US" sz="1200" dirty="0"/>
              <a:t>With such a shortcut from layout to printed image, physical verification, mask synthesis and design closure are taken to new unprecedented level of acceleration</a:t>
            </a:r>
            <a:br>
              <a:rPr lang="en-US" sz="1200" dirty="0"/>
            </a:br>
            <a:endParaRPr lang="en-US" sz="1200" dirty="0"/>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endParaRPr lang="en-US" sz="1200" dirty="0">
              <a:latin typeface="Helvetica Neue"/>
              <a:ea typeface="Helvetica Neue"/>
              <a:cs typeface="Helvetica Neue"/>
              <a:sym typeface="Calibri"/>
            </a:endParaRPr>
          </a:p>
          <a:p>
            <a:pPr defTabSz="914400">
              <a:lnSpc>
                <a:spcPct val="100000"/>
              </a:lnSpc>
              <a:defRPr sz="1200">
                <a:latin typeface="Calibri"/>
                <a:ea typeface="Calibri"/>
                <a:cs typeface="Calibri"/>
                <a:sym typeface="Calibri"/>
              </a:defRPr>
            </a:pPr>
            <a:endParaRPr dirty="0"/>
          </a:p>
        </p:txBody>
      </p:sp>
    </p:spTree>
    <p:extLst>
      <p:ext uri="{BB962C8B-B14F-4D97-AF65-F5344CB8AC3E}">
        <p14:creationId xmlns:p14="http://schemas.microsoft.com/office/powerpoint/2010/main" val="1131379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xfrm>
            <a:off x="381000" y="685800"/>
            <a:ext cx="6096000" cy="3429000"/>
          </a:xfrm>
          <a:prstGeom prst="rect">
            <a:avLst/>
          </a:prstGeom>
        </p:spPr>
        <p:txBody>
          <a:bodyPr/>
          <a:lstStyle/>
          <a:p>
            <a:endParaRPr/>
          </a:p>
        </p:txBody>
      </p:sp>
      <p:sp>
        <p:nvSpPr>
          <p:cNvPr id="284" name="Shape 284"/>
          <p:cNvSpPr>
            <a:spLocks noGrp="1"/>
          </p:cNvSpPr>
          <p:nvPr>
            <p:ph type="body" sz="quarter" idx="1"/>
          </p:nvPr>
        </p:nvSpPr>
        <p:spPr>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US" sz="1200" dirty="0">
                <a:effectLst/>
                <a:latin typeface="Helvetica Neue"/>
                <a:ea typeface="Helvetica Neue"/>
                <a:cs typeface="Helvetica Neue"/>
                <a:sym typeface="Calibri"/>
              </a:rPr>
              <a:t>our</a:t>
            </a:r>
            <a:r>
              <a:rPr lang="en-US" sz="1200" dirty="0"/>
              <a:t> goal is ultimately fast modeling through adopting machine learning for end-to-end lithography simulation</a:t>
            </a:r>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endParaRPr lang="en-US" sz="1200" dirty="0">
              <a:effectLst/>
              <a:latin typeface="Helvetica Neue"/>
              <a:ea typeface="Helvetica Neue"/>
              <a:cs typeface="Helvetica Neue"/>
              <a:sym typeface="Calibri"/>
            </a:endParaRPr>
          </a:p>
          <a:p>
            <a:r>
              <a:rPr lang="en-US" sz="1200" dirty="0"/>
              <a:t>So here is the question we are asking, can we skip the expensive litho-simulation and obtain printed resist patterns in super fast?</a:t>
            </a:r>
          </a:p>
          <a:p>
            <a:r>
              <a:rPr lang="en-US" sz="1200" dirty="0"/>
              <a:t>To put it simply, the answer is </a:t>
            </a:r>
            <a:r>
              <a:rPr lang="en-US" sz="1200" dirty="0" err="1"/>
              <a:t>LithoGAN</a:t>
            </a:r>
            <a:r>
              <a:rPr lang="en-US" sz="1200" dirty="0"/>
              <a:t>... </a:t>
            </a:r>
          </a:p>
          <a:p>
            <a:endParaRPr lang="en-US" sz="1200" dirty="0"/>
          </a:p>
          <a:p>
            <a:r>
              <a:rPr lang="en-US" sz="1200" dirty="0"/>
              <a:t>With </a:t>
            </a:r>
            <a:r>
              <a:rPr lang="en-US" sz="1200" dirty="0" err="1"/>
              <a:t>lithogan</a:t>
            </a:r>
            <a:r>
              <a:rPr lang="en-US" sz="1200" dirty="0"/>
              <a:t> we leverage recent advancements in AI, particularly generative adversarial learning to generate virtually simulated silicon image in no time and without running detailed optical simulations.</a:t>
            </a:r>
          </a:p>
          <a:p>
            <a:r>
              <a:rPr lang="en-US" sz="1200" dirty="0"/>
              <a:t>With such a shortcut from layout to printed image, physical verification, mask synthesis and design closure are taken to new unprecedented level of acceleration</a:t>
            </a:r>
            <a:br>
              <a:rPr lang="en-US" sz="1200" dirty="0"/>
            </a:br>
            <a:endParaRPr lang="en-US" sz="1200" dirty="0"/>
          </a:p>
          <a:p>
            <a:pPr marL="0" marR="0" lvl="0" indent="0" defTabSz="91440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endParaRPr lang="en-US" sz="1200" dirty="0">
              <a:latin typeface="Helvetica Neue"/>
              <a:ea typeface="Helvetica Neue"/>
              <a:cs typeface="Helvetica Neue"/>
              <a:sym typeface="Calibri"/>
            </a:endParaRPr>
          </a:p>
          <a:p>
            <a:pPr defTabSz="914400">
              <a:lnSpc>
                <a:spcPct val="100000"/>
              </a:lnSpc>
              <a:defRPr sz="1200">
                <a:latin typeface="Calibri"/>
                <a:ea typeface="Calibri"/>
                <a:cs typeface="Calibri"/>
                <a:sym typeface="Calibri"/>
              </a:defRPr>
            </a:pPr>
            <a:endParaRPr dirty="0"/>
          </a:p>
        </p:txBody>
      </p:sp>
    </p:spTree>
    <p:extLst>
      <p:ext uri="{BB962C8B-B14F-4D97-AF65-F5344CB8AC3E}">
        <p14:creationId xmlns:p14="http://schemas.microsoft.com/office/powerpoint/2010/main" val="745519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fact, Yann </a:t>
            </a:r>
            <a:r>
              <a:rPr lang="en-US" dirty="0" err="1"/>
              <a:t>LeCun</a:t>
            </a:r>
            <a:r>
              <a:rPr lang="en-US" dirty="0"/>
              <a:t> </a:t>
            </a:r>
          </a:p>
          <a:p>
            <a:r>
              <a:rPr lang="en-US" dirty="0"/>
              <a:t>move </a:t>
            </a:r>
          </a:p>
        </p:txBody>
      </p:sp>
    </p:spTree>
    <p:extLst>
      <p:ext uri="{BB962C8B-B14F-4D97-AF65-F5344CB8AC3E}">
        <p14:creationId xmlns:p14="http://schemas.microsoft.com/office/powerpoint/2010/main" val="2772249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fact, Yann </a:t>
            </a:r>
            <a:r>
              <a:rPr lang="en-US" dirty="0" err="1"/>
              <a:t>LeCun</a:t>
            </a:r>
            <a:r>
              <a:rPr lang="en-US" dirty="0"/>
              <a:t> </a:t>
            </a:r>
          </a:p>
          <a:p>
            <a:r>
              <a:rPr lang="en-US" dirty="0"/>
              <a:t>move </a:t>
            </a:r>
          </a:p>
        </p:txBody>
      </p:sp>
    </p:spTree>
    <p:extLst>
      <p:ext uri="{BB962C8B-B14F-4D97-AF65-F5344CB8AC3E}">
        <p14:creationId xmlns:p14="http://schemas.microsoft.com/office/powerpoint/2010/main" val="1666543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2" name="Image"/>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93" name="Image"/>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94" name="Image"/>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2"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103"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11"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3165980" y="952500"/>
            <a:ext cx="9525001"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xfrm>
            <a:off x="1689100" y="330200"/>
            <a:ext cx="21005800" cy="2286000"/>
          </a:xfrm>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New Title &amp; Bullets">
    <p:spTree>
      <p:nvGrpSpPr>
        <p:cNvPr id="1" name=""/>
        <p:cNvGrpSpPr/>
        <p:nvPr/>
      </p:nvGrpSpPr>
      <p:grpSpPr>
        <a:xfrm>
          <a:off x="0" y="0"/>
          <a:ext cx="0" cy="0"/>
          <a:chOff x="0" y="0"/>
          <a:chExt cx="0" cy="0"/>
        </a:xfrm>
      </p:grpSpPr>
      <p:sp>
        <p:nvSpPr>
          <p:cNvPr id="65" name="Title Text"/>
          <p:cNvSpPr txBox="1">
            <a:spLocks noGrp="1"/>
          </p:cNvSpPr>
          <p:nvPr>
            <p:ph type="title"/>
          </p:nvPr>
        </p:nvSpPr>
        <p:spPr>
          <a:xfrm>
            <a:off x="1689100" y="330200"/>
            <a:ext cx="21005800" cy="1428429"/>
          </a:xfrm>
          <a:prstGeom prst="rect">
            <a:avLst/>
          </a:prstGeom>
        </p:spPr>
        <p:txBody>
          <a:bodyPr/>
          <a:lstStyle>
            <a:lvl1pPr>
              <a:defRPr sz="7400">
                <a:solidFill>
                  <a:srgbClr val="333399"/>
                </a:solidFill>
              </a:defRPr>
            </a:lvl1pPr>
          </a:lstStyle>
          <a:p>
            <a:r>
              <a:t>Title Text</a:t>
            </a:r>
          </a:p>
        </p:txBody>
      </p:sp>
      <p:sp>
        <p:nvSpPr>
          <p:cNvPr id="66" name="Body Level One…"/>
          <p:cNvSpPr txBox="1">
            <a:spLocks noGrp="1"/>
          </p:cNvSpPr>
          <p:nvPr>
            <p:ph type="body" idx="1"/>
          </p:nvPr>
        </p:nvSpPr>
        <p:spPr>
          <a:xfrm>
            <a:off x="1689100" y="2286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4" name="Image"/>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75" name="Title Text"/>
          <p:cNvSpPr txBox="1">
            <a:spLocks noGrp="1"/>
          </p:cNvSpPr>
          <p:nvPr>
            <p:ph type="title"/>
          </p:nvPr>
        </p:nvSpPr>
        <p:spPr>
          <a:prstGeom prst="rect">
            <a:avLst/>
          </a:prstGeom>
        </p:spPr>
        <p:txBody>
          <a:bodyPr/>
          <a:lstStyle/>
          <a:p>
            <a:r>
              <a:t>Title Text</a:t>
            </a:r>
          </a:p>
        </p:txBody>
      </p:sp>
      <p:sp>
        <p:nvSpPr>
          <p:cNvPr id="76"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4"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4.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jpeg"/><Relationship Id="rId6" Type="http://schemas.openxmlformats.org/officeDocument/2006/relationships/image" Target="../media/image19.png"/><Relationship Id="rId7" Type="http://schemas.openxmlformats.org/officeDocument/2006/relationships/image" Target="../media/image20.tif"/><Relationship Id="rId8" Type="http://schemas.openxmlformats.org/officeDocument/2006/relationships/image" Target="../media/image21.tif"/><Relationship Id="rId9" Type="http://schemas.openxmlformats.org/officeDocument/2006/relationships/image" Target="../media/image22.em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50.png"/><Relationship Id="rId4" Type="http://schemas.openxmlformats.org/officeDocument/2006/relationships/image" Target="../media/image23.emf"/><Relationship Id="rId5" Type="http://schemas.openxmlformats.org/officeDocument/2006/relationships/image" Target="../media/image24.emf"/><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4" Type="http://schemas.openxmlformats.org/officeDocument/2006/relationships/image" Target="../media/image26.emf"/><Relationship Id="rId5" Type="http://schemas.openxmlformats.org/officeDocument/2006/relationships/image" Target="../media/image27.tiff"/><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1" Type="http://schemas.openxmlformats.org/officeDocument/2006/relationships/image" Target="../media/image39.png"/><Relationship Id="rId12" Type="http://schemas.openxmlformats.org/officeDocument/2006/relationships/image" Target="../media/image40.gif"/><Relationship Id="rId13" Type="http://schemas.openxmlformats.org/officeDocument/2006/relationships/image" Target="../media/image41.png"/><Relationship Id="rId14" Type="http://schemas.openxmlformats.org/officeDocument/2006/relationships/image" Target="../media/image42.png"/><Relationship Id="rId15" Type="http://schemas.openxmlformats.org/officeDocument/2006/relationships/image" Target="../media/image43.gif"/><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1.png"/><Relationship Id="rId4" Type="http://schemas.openxmlformats.org/officeDocument/2006/relationships/image" Target="../media/image32.gif"/><Relationship Id="rId5" Type="http://schemas.openxmlformats.org/officeDocument/2006/relationships/image" Target="../media/image33.png"/><Relationship Id="rId6" Type="http://schemas.openxmlformats.org/officeDocument/2006/relationships/image" Target="../media/image34.gif"/><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gif"/><Relationship Id="rId10"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44.tiff"/><Relationship Id="rId5" Type="http://schemas.openxmlformats.org/officeDocument/2006/relationships/image" Target="../media/image11.png"/><Relationship Id="rId6" Type="http://schemas.openxmlformats.org/officeDocument/2006/relationships/image" Target="../media/image45.png"/><Relationship Id="rId7"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4" Type="http://schemas.openxmlformats.org/officeDocument/2006/relationships/image" Target="../media/image47.emf"/><Relationship Id="rId1" Type="http://schemas.openxmlformats.org/officeDocument/2006/relationships/slideLayout" Target="../slideLayouts/slideLayout7.xml"/><Relationship Id="rId2" Type="http://schemas.openxmlformats.org/officeDocument/2006/relationships/chart" Target="../charts/char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png"/><Relationship Id="rId6" Type="http://schemas.openxmlformats.org/officeDocument/2006/relationships/image" Target="../media/image5.svg"/><Relationship Id="rId7" Type="http://schemas.openxmlformats.org/officeDocument/2006/relationships/image" Target="../media/image5.tif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8.svg"/><Relationship Id="rId5" Type="http://schemas.openxmlformats.org/officeDocument/2006/relationships/image" Target="../media/image7.png"/><Relationship Id="rId6" Type="http://schemas.openxmlformats.org/officeDocument/2006/relationships/image" Target="../media/image10.sv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tif"/><Relationship Id="rId6"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Relationship Id="rId4" Type="http://schemas.openxmlformats.org/officeDocument/2006/relationships/image" Target="../media/image9.png"/><Relationship Id="rId5" Type="http://schemas.openxmlformats.org/officeDocument/2006/relationships/image" Target="../media/image8.png"/><Relationship Id="rId6"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2.png"/><Relationship Id="rId6" Type="http://schemas.openxmlformats.org/officeDocument/2006/relationships/image" Target="../media/image16.sv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12.png"/><Relationship Id="rId6" Type="http://schemas.openxmlformats.org/officeDocument/2006/relationships/image" Target="../media/image16.sv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LithoGAN: End-to-End Lithography Modeling with Generative Adversarial Networks"/>
          <p:cNvSpPr txBox="1">
            <a:spLocks noGrp="1"/>
          </p:cNvSpPr>
          <p:nvPr>
            <p:ph type="ctrTitle"/>
          </p:nvPr>
        </p:nvSpPr>
        <p:spPr>
          <a:xfrm>
            <a:off x="1778000" y="4032250"/>
            <a:ext cx="20828000" cy="4648200"/>
          </a:xfrm>
          <a:prstGeom prst="rect">
            <a:avLst/>
          </a:prstGeom>
        </p:spPr>
        <p:txBody>
          <a:bodyPr/>
          <a:lstStyle>
            <a:lvl1pPr defTabSz="726440">
              <a:defRPr sz="9856">
                <a:solidFill>
                  <a:srgbClr val="333399"/>
                </a:solidFill>
              </a:defRPr>
            </a:lvl1pPr>
          </a:lstStyle>
          <a:p>
            <a:r>
              <a:t>LithoGAN: End-to-End Lithography Modeling with Generative Adversarial Networks</a:t>
            </a:r>
          </a:p>
        </p:txBody>
      </p:sp>
      <p:sp>
        <p:nvSpPr>
          <p:cNvPr id="129" name="Wei Ye, Mohamed Baker Alawieh, Yibo Lin, and David Z. Pan…"/>
          <p:cNvSpPr txBox="1">
            <a:spLocks noGrp="1"/>
          </p:cNvSpPr>
          <p:nvPr>
            <p:ph type="subTitle" sz="quarter" idx="1"/>
          </p:nvPr>
        </p:nvSpPr>
        <p:spPr>
          <a:xfrm>
            <a:off x="1778000" y="9467850"/>
            <a:ext cx="20828000" cy="2792314"/>
          </a:xfrm>
          <a:prstGeom prst="rect">
            <a:avLst/>
          </a:prstGeom>
        </p:spPr>
        <p:txBody>
          <a:bodyPr/>
          <a:lstStyle/>
          <a:p>
            <a:pPr>
              <a:lnSpc>
                <a:spcPct val="120000"/>
              </a:lnSpc>
            </a:pPr>
            <a:r>
              <a:rPr b="1" dirty="0"/>
              <a:t>Wei Ye</a:t>
            </a:r>
            <a:r>
              <a:rPr dirty="0"/>
              <a:t>, Mohamed Baker </a:t>
            </a:r>
            <a:r>
              <a:rPr dirty="0" err="1"/>
              <a:t>Alawieh</a:t>
            </a:r>
            <a:r>
              <a:rPr dirty="0"/>
              <a:t>, </a:t>
            </a:r>
            <a:r>
              <a:rPr dirty="0" err="1"/>
              <a:t>Yibo</a:t>
            </a:r>
            <a:r>
              <a:rPr dirty="0"/>
              <a:t> Lin, and David Z. Pan</a:t>
            </a:r>
          </a:p>
          <a:p>
            <a:pPr>
              <a:defRPr>
                <a:solidFill>
                  <a:srgbClr val="D26929"/>
                </a:solidFill>
              </a:defRPr>
            </a:pPr>
            <a:r>
              <a:rPr dirty="0"/>
              <a:t>ECE Department</a:t>
            </a:r>
          </a:p>
          <a:p>
            <a:pPr>
              <a:defRPr>
                <a:solidFill>
                  <a:srgbClr val="D26929"/>
                </a:solidFill>
              </a:defRPr>
            </a:pPr>
            <a:r>
              <a:rPr dirty="0"/>
              <a:t>The University of Texas at Austin</a:t>
            </a:r>
          </a:p>
        </p:txBody>
      </p:sp>
      <p:pic>
        <p:nvPicPr>
          <p:cNvPr id="130" name="PMSc_159_university_primar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695" y="691135"/>
            <a:ext cx="5726367" cy="1636105"/>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Image Translation with Generative Adversarial Networks"/>
          <p:cNvSpPr txBox="1">
            <a:spLocks noGrp="1"/>
          </p:cNvSpPr>
          <p:nvPr>
            <p:ph type="title"/>
          </p:nvPr>
        </p:nvSpPr>
        <p:spPr>
          <a:prstGeom prst="rect">
            <a:avLst/>
          </a:prstGeom>
        </p:spPr>
        <p:txBody>
          <a:bodyPr>
            <a:normAutofit/>
          </a:bodyPr>
          <a:lstStyle>
            <a:lvl1pPr defTabSz="709930">
              <a:defRPr sz="6364"/>
            </a:lvl1pPr>
          </a:lstStyle>
          <a:p>
            <a:r>
              <a:rPr sz="5900" dirty="0"/>
              <a:t>Image Translation with Generative Adversarial Networks</a:t>
            </a:r>
          </a:p>
        </p:txBody>
      </p:sp>
      <p:sp>
        <p:nvSpPr>
          <p:cNvPr id="308" name="Generative Adversarial Network (GAN) [Goodfellow et al, 2014]…"/>
          <p:cNvSpPr txBox="1">
            <a:spLocks noGrp="1"/>
          </p:cNvSpPr>
          <p:nvPr>
            <p:ph type="body" sz="half" idx="1"/>
          </p:nvPr>
        </p:nvSpPr>
        <p:spPr>
          <a:xfrm>
            <a:off x="1689100" y="2285999"/>
            <a:ext cx="21005800" cy="5806919"/>
          </a:xfrm>
          <a:prstGeom prst="rect">
            <a:avLst/>
          </a:prstGeom>
        </p:spPr>
        <p:txBody>
          <a:bodyPr>
            <a:normAutofit/>
          </a:bodyPr>
          <a:lstStyle/>
          <a:p>
            <a:pPr marL="0" indent="0" defTabSz="759459">
              <a:spcBef>
                <a:spcPts val="4000"/>
              </a:spcBef>
              <a:buNone/>
              <a:defRPr sz="4416"/>
            </a:pPr>
            <a:r>
              <a:rPr dirty="0"/>
              <a:t>Generative Adversarial Network (GAN) </a:t>
            </a:r>
            <a:r>
              <a:rPr dirty="0">
                <a:solidFill>
                  <a:srgbClr val="333399"/>
                </a:solidFill>
              </a:rPr>
              <a:t>[</a:t>
            </a:r>
            <a:r>
              <a:rPr dirty="0" err="1">
                <a:solidFill>
                  <a:srgbClr val="333399"/>
                </a:solidFill>
              </a:rPr>
              <a:t>Goodfellow</a:t>
            </a:r>
            <a:r>
              <a:rPr dirty="0">
                <a:solidFill>
                  <a:srgbClr val="333399"/>
                </a:solidFill>
              </a:rPr>
              <a:t> et al, 2014]</a:t>
            </a:r>
          </a:p>
          <a:p>
            <a:pPr marL="1168400" lvl="1" indent="-584200" defTabSz="759459">
              <a:spcBef>
                <a:spcPts val="4000"/>
              </a:spcBef>
              <a:defRPr sz="4416"/>
            </a:pPr>
            <a:r>
              <a:rPr dirty="0"/>
              <a:t>Two neural networks contest (</a:t>
            </a:r>
            <a:r>
              <a:rPr lang="en-US" dirty="0"/>
              <a:t>g</a:t>
            </a:r>
            <a:r>
              <a:rPr dirty="0"/>
              <a:t>enerator and </a:t>
            </a:r>
            <a:r>
              <a:rPr lang="en-US" dirty="0"/>
              <a:t>d</a:t>
            </a:r>
            <a:r>
              <a:rPr dirty="0"/>
              <a:t>iscriminator)</a:t>
            </a:r>
          </a:p>
          <a:p>
            <a:pPr marL="1168400" lvl="1" indent="-584200" defTabSz="759459">
              <a:spcBef>
                <a:spcPts val="4000"/>
              </a:spcBef>
              <a:defRPr sz="4416"/>
            </a:pPr>
            <a:r>
              <a:rPr dirty="0"/>
              <a:t>Produce</a:t>
            </a:r>
            <a:r>
              <a:rPr lang="en-US" dirty="0"/>
              <a:t>s</a:t>
            </a:r>
            <a:r>
              <a:rPr dirty="0"/>
              <a:t> images similar to those in the training data set </a:t>
            </a:r>
          </a:p>
          <a:p>
            <a:pPr marL="0" indent="0" defTabSz="759459">
              <a:spcBef>
                <a:spcPts val="4000"/>
              </a:spcBef>
              <a:buNone/>
              <a:defRPr sz="4416"/>
            </a:pPr>
            <a:endParaRPr lang="en-US" dirty="0"/>
          </a:p>
          <a:p>
            <a:pPr marL="1219200" lvl="1" indent="-584200" defTabSz="759459">
              <a:spcBef>
                <a:spcPts val="4000"/>
              </a:spcBef>
              <a:defRPr sz="4416"/>
            </a:pPr>
            <a:endParaRPr dirty="0">
              <a:solidFill>
                <a:srgbClr val="333399"/>
              </a:solidFill>
            </a:endParaRPr>
          </a:p>
        </p:txBody>
      </p:sp>
      <p:sp>
        <p:nvSpPr>
          <p:cNvPr id="30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10</a:t>
            </a:fld>
            <a:endParaRPr/>
          </a:p>
        </p:txBody>
      </p:sp>
      <p:pic>
        <p:nvPicPr>
          <p:cNvPr id="3" name="Picture 2">
            <a:extLst>
              <a:ext uri="{FF2B5EF4-FFF2-40B4-BE49-F238E27FC236}">
                <a16:creationId xmlns:a16="http://schemas.microsoft.com/office/drawing/2014/main" xmlns="" id="{51428E7E-54B9-7E41-8E5C-711CBEA805A6}"/>
              </a:ext>
            </a:extLst>
          </p:cNvPr>
          <p:cNvPicPr>
            <a:picLocks noChangeAspect="1"/>
          </p:cNvPicPr>
          <p:nvPr/>
        </p:nvPicPr>
        <p:blipFill>
          <a:blip r:embed="rId3"/>
          <a:stretch>
            <a:fillRect/>
          </a:stretch>
        </p:blipFill>
        <p:spPr>
          <a:xfrm>
            <a:off x="4816387" y="7909081"/>
            <a:ext cx="13823305" cy="5441637"/>
          </a:xfrm>
          <a:prstGeom prst="rect">
            <a:avLst/>
          </a:prstGeom>
        </p:spPr>
      </p:pic>
    </p:spTree>
    <p:extLst>
      <p:ext uri="{BB962C8B-B14F-4D97-AF65-F5344CB8AC3E}">
        <p14:creationId xmlns:p14="http://schemas.microsoft.com/office/powerpoint/2010/main" val="243379271"/>
      </p:ext>
    </p:extLst>
  </p:cSld>
  <p:clrMapOvr>
    <a:masterClrMapping/>
  </p:clrMapOvr>
  <p:transition spd="med"/>
  <p:timing>
    <p:tnLst>
      <p:par>
        <p:cTn id="1" dur="indefinite" restart="never" fill="hold"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Image Translation with Generative Adversarial Networks"/>
          <p:cNvSpPr txBox="1">
            <a:spLocks noGrp="1"/>
          </p:cNvSpPr>
          <p:nvPr>
            <p:ph type="title"/>
          </p:nvPr>
        </p:nvSpPr>
        <p:spPr>
          <a:prstGeom prst="rect">
            <a:avLst/>
          </a:prstGeom>
        </p:spPr>
        <p:txBody>
          <a:bodyPr>
            <a:normAutofit/>
          </a:bodyPr>
          <a:lstStyle>
            <a:lvl1pPr defTabSz="709930">
              <a:defRPr sz="6364"/>
            </a:lvl1pPr>
          </a:lstStyle>
          <a:p>
            <a:r>
              <a:rPr sz="5900" dirty="0"/>
              <a:t>Image Translation with Generative Adversarial Networks</a:t>
            </a:r>
          </a:p>
        </p:txBody>
      </p:sp>
      <p:sp>
        <p:nvSpPr>
          <p:cNvPr id="308" name="Generative Adversarial Network (GAN) [Goodfellow et al, 2014]…"/>
          <p:cNvSpPr txBox="1">
            <a:spLocks noGrp="1"/>
          </p:cNvSpPr>
          <p:nvPr>
            <p:ph type="body" sz="half" idx="1"/>
          </p:nvPr>
        </p:nvSpPr>
        <p:spPr>
          <a:xfrm>
            <a:off x="1689100" y="2285999"/>
            <a:ext cx="21005800" cy="5806919"/>
          </a:xfrm>
          <a:prstGeom prst="rect">
            <a:avLst/>
          </a:prstGeom>
        </p:spPr>
        <p:txBody>
          <a:bodyPr>
            <a:normAutofit/>
          </a:bodyPr>
          <a:lstStyle/>
          <a:p>
            <a:pPr marL="0" indent="0" defTabSz="759459">
              <a:spcBef>
                <a:spcPts val="4000"/>
              </a:spcBef>
              <a:buNone/>
              <a:defRPr sz="4416"/>
            </a:pPr>
            <a:r>
              <a:rPr dirty="0"/>
              <a:t>Generative Adversarial Network (GAN) </a:t>
            </a:r>
            <a:r>
              <a:rPr dirty="0">
                <a:solidFill>
                  <a:srgbClr val="333399"/>
                </a:solidFill>
              </a:rPr>
              <a:t>[</a:t>
            </a:r>
            <a:r>
              <a:rPr dirty="0" err="1">
                <a:solidFill>
                  <a:srgbClr val="333399"/>
                </a:solidFill>
              </a:rPr>
              <a:t>Goodfellow</a:t>
            </a:r>
            <a:r>
              <a:rPr dirty="0">
                <a:solidFill>
                  <a:srgbClr val="333399"/>
                </a:solidFill>
              </a:rPr>
              <a:t> et al, 2014]</a:t>
            </a:r>
          </a:p>
          <a:p>
            <a:pPr marL="1168400" lvl="1" indent="-584200" defTabSz="759459">
              <a:spcBef>
                <a:spcPts val="4000"/>
              </a:spcBef>
              <a:defRPr sz="4416"/>
            </a:pPr>
            <a:r>
              <a:rPr dirty="0"/>
              <a:t>Two neural networks contest (</a:t>
            </a:r>
            <a:r>
              <a:rPr lang="en-US" dirty="0"/>
              <a:t>g</a:t>
            </a:r>
            <a:r>
              <a:rPr dirty="0"/>
              <a:t>enerator and </a:t>
            </a:r>
            <a:r>
              <a:rPr lang="en-US" dirty="0"/>
              <a:t>d</a:t>
            </a:r>
            <a:r>
              <a:rPr dirty="0"/>
              <a:t>iscriminator)</a:t>
            </a:r>
          </a:p>
          <a:p>
            <a:pPr marL="1168400" lvl="1" indent="-584200" defTabSz="759459">
              <a:spcBef>
                <a:spcPts val="4000"/>
              </a:spcBef>
              <a:defRPr sz="4416"/>
            </a:pPr>
            <a:r>
              <a:rPr dirty="0"/>
              <a:t>Produce</a:t>
            </a:r>
            <a:r>
              <a:rPr lang="en-US" dirty="0"/>
              <a:t>s</a:t>
            </a:r>
            <a:r>
              <a:rPr dirty="0"/>
              <a:t> images similar to those in the training data set </a:t>
            </a:r>
          </a:p>
          <a:p>
            <a:pPr marL="0" indent="0" defTabSz="759459">
              <a:spcBef>
                <a:spcPts val="4000"/>
              </a:spcBef>
              <a:buNone/>
              <a:defRPr sz="4416"/>
            </a:pPr>
            <a:r>
              <a:rPr dirty="0"/>
              <a:t>Conditional GAN (CGAN) </a:t>
            </a:r>
            <a:r>
              <a:rPr lang="en-US" dirty="0"/>
              <a:t>for Image Translation</a:t>
            </a:r>
            <a:r>
              <a:rPr lang="en-US" dirty="0">
                <a:solidFill>
                  <a:srgbClr val="333399"/>
                </a:solidFill>
              </a:rPr>
              <a:t> [Isola et al, CVPR’17]</a:t>
            </a:r>
            <a:endParaRPr lang="en-US" dirty="0"/>
          </a:p>
          <a:p>
            <a:pPr marL="1219200" lvl="1" indent="-584200" defTabSz="759459">
              <a:spcBef>
                <a:spcPts val="4000"/>
              </a:spcBef>
              <a:defRPr sz="4416"/>
            </a:pPr>
            <a:r>
              <a:rPr lang="en-US" dirty="0"/>
              <a:t>T</a:t>
            </a:r>
            <a:r>
              <a:rPr dirty="0"/>
              <a:t>ake</a:t>
            </a:r>
            <a:r>
              <a:rPr lang="en-US" dirty="0"/>
              <a:t>s</a:t>
            </a:r>
            <a:r>
              <a:rPr dirty="0"/>
              <a:t> a</a:t>
            </a:r>
            <a:r>
              <a:rPr lang="en-US" dirty="0"/>
              <a:t>n image </a:t>
            </a:r>
            <a:r>
              <a:rPr dirty="0"/>
              <a:t>in one domain and translate it to another one</a:t>
            </a:r>
            <a:endParaRPr dirty="0">
              <a:solidFill>
                <a:srgbClr val="333399"/>
              </a:solidFill>
            </a:endParaRPr>
          </a:p>
        </p:txBody>
      </p:sp>
      <p:pic>
        <p:nvPicPr>
          <p:cNvPr id="311" name="teaser_v3.png" descr="teaser_v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992368" y="8359356"/>
            <a:ext cx="12399264" cy="4579689"/>
          </a:xfrm>
          <a:prstGeom prst="rect">
            <a:avLst/>
          </a:prstGeom>
          <a:ln w="12700">
            <a:miter lim="400000"/>
          </a:ln>
        </p:spPr>
      </p:pic>
      <p:sp>
        <p:nvSpPr>
          <p:cNvPr id="30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11</a:t>
            </a:fld>
            <a:endParaRPr/>
          </a:p>
        </p:txBody>
      </p:sp>
    </p:spTree>
    <p:extLst>
      <p:ext uri="{BB962C8B-B14F-4D97-AF65-F5344CB8AC3E}">
        <p14:creationId xmlns:p14="http://schemas.microsoft.com/office/powerpoint/2010/main" val="1569833423"/>
      </p:ext>
    </p:extLst>
  </p:cSld>
  <p:clrMapOvr>
    <a:masterClrMapping/>
  </p:clrMapOvr>
  <p:transition spd="med"/>
  <p:timing>
    <p:tnLst>
      <p:par>
        <p:cTn id="1" dur="indefinite" restart="never" fill="hold"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Title 1"/>
          <p:cNvSpPr txBox="1">
            <a:spLocks noGrp="1"/>
          </p:cNvSpPr>
          <p:nvPr>
            <p:ph type="title"/>
          </p:nvPr>
        </p:nvSpPr>
        <p:spPr>
          <a:prstGeom prst="rect">
            <a:avLst/>
          </a:prstGeom>
        </p:spPr>
        <p:txBody>
          <a:bodyPr/>
          <a:lstStyle/>
          <a:p>
            <a:r>
              <a:rPr dirty="0"/>
              <a:t>Image Translation for Lithography Modeling</a:t>
            </a:r>
          </a:p>
        </p:txBody>
      </p:sp>
      <p:sp>
        <p:nvSpPr>
          <p:cNvPr id="376" name="Slide Number Placeholder 3"/>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12</a:t>
            </a:fld>
            <a:endParaRPr/>
          </a:p>
        </p:txBody>
      </p:sp>
      <p:sp>
        <p:nvSpPr>
          <p:cNvPr id="377" name="Rectangle 29"/>
          <p:cNvSpPr txBox="1"/>
          <p:nvPr/>
        </p:nvSpPr>
        <p:spPr>
          <a:xfrm>
            <a:off x="8312490" y="5738979"/>
            <a:ext cx="7509426" cy="923328"/>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lvl1pPr defTabSz="2438400">
              <a:defRPr sz="4000"/>
            </a:lvl1pPr>
          </a:lstStyle>
          <a:p>
            <a:r>
              <a:rPr sz="4400" dirty="0"/>
              <a:t>Expensive </a:t>
            </a:r>
            <a:r>
              <a:rPr sz="4400" dirty="0" err="1"/>
              <a:t>Litho</a:t>
            </a:r>
            <a:r>
              <a:rPr sz="4400" dirty="0"/>
              <a:t> Simulation</a:t>
            </a:r>
          </a:p>
        </p:txBody>
      </p:sp>
      <p:grpSp>
        <p:nvGrpSpPr>
          <p:cNvPr id="380" name="Group"/>
          <p:cNvGrpSpPr/>
          <p:nvPr/>
        </p:nvGrpSpPr>
        <p:grpSpPr>
          <a:xfrm>
            <a:off x="9373982" y="3183466"/>
            <a:ext cx="4658474" cy="2438401"/>
            <a:chOff x="395365" y="101600"/>
            <a:chExt cx="4658472" cy="2438400"/>
          </a:xfrm>
        </p:grpSpPr>
        <p:pic>
          <p:nvPicPr>
            <p:cNvPr id="378" name="Graphic 21" descr="Graphic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365" y="101600"/>
              <a:ext cx="2438401" cy="2438400"/>
            </a:xfrm>
            <a:prstGeom prst="rect">
              <a:avLst/>
            </a:prstGeom>
            <a:ln w="12700" cap="flat">
              <a:noFill/>
              <a:miter lim="400000"/>
            </a:ln>
            <a:effectLst/>
          </p:spPr>
        </p:pic>
        <p:pic>
          <p:nvPicPr>
            <p:cNvPr id="379" name="Graphic 23" descr="Graphic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5437" y="101600"/>
              <a:ext cx="2438401" cy="2438400"/>
            </a:xfrm>
            <a:prstGeom prst="rect">
              <a:avLst/>
            </a:prstGeom>
            <a:ln w="12700" cap="flat">
              <a:noFill/>
              <a:miter lim="400000"/>
            </a:ln>
            <a:effectLst/>
          </p:spPr>
        </p:pic>
      </p:grpSp>
      <p:pic>
        <p:nvPicPr>
          <p:cNvPr id="381" name="n7_0474_A_black.jpg" descr="n7_0474_A_black.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rot="5400000">
            <a:off x="3014133" y="2285999"/>
            <a:ext cx="4233336" cy="4233335"/>
          </a:xfrm>
          <a:prstGeom prst="rect">
            <a:avLst/>
          </a:prstGeom>
          <a:ln w="25400" cap="flat">
            <a:solidFill>
              <a:srgbClr val="000000"/>
            </a:solidFill>
            <a:prstDash val="solid"/>
            <a:miter lim="400000"/>
          </a:ln>
          <a:effectLst/>
        </p:spPr>
      </p:pic>
      <p:sp>
        <p:nvSpPr>
          <p:cNvPr id="382" name="Shape"/>
          <p:cNvSpPr/>
          <p:nvPr/>
        </p:nvSpPr>
        <p:spPr>
          <a:xfrm>
            <a:off x="3014133" y="2285998"/>
            <a:ext cx="4230160" cy="42333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lnTo>
                  <a:pt x="0" y="0"/>
                </a:lnTo>
                <a:close/>
                <a:moveTo>
                  <a:pt x="6053" y="5994"/>
                </a:moveTo>
                <a:lnTo>
                  <a:pt x="15045" y="5994"/>
                </a:lnTo>
                <a:lnTo>
                  <a:pt x="15045" y="14980"/>
                </a:lnTo>
                <a:lnTo>
                  <a:pt x="6053" y="14980"/>
                </a:lnTo>
                <a:lnTo>
                  <a:pt x="6053" y="5994"/>
                </a:lnTo>
                <a:close/>
              </a:path>
            </a:pathLst>
          </a:custGeom>
          <a:solidFill>
            <a:srgbClr val="FFFFFF">
              <a:alpha val="76613"/>
            </a:srgbClr>
          </a:solidFill>
          <a:ln w="25400" cap="flat">
            <a:noFill/>
            <a:prstDash val="solid"/>
            <a:miter lim="800000"/>
          </a:ln>
          <a:effectLst/>
        </p:spPr>
        <p:txBody>
          <a:bodyPr wrap="square" lIns="121919" tIns="121919" rIns="121919" bIns="121919" numCol="1" anchor="ctr">
            <a:noAutofit/>
          </a:bodyPr>
          <a:lstStyle/>
          <a:p>
            <a:pPr algn="l" defTabSz="2438400">
              <a:defRPr sz="6400" b="0">
                <a:latin typeface="Calibri"/>
                <a:ea typeface="Calibri"/>
                <a:cs typeface="Calibri"/>
                <a:sym typeface="Calibri"/>
              </a:defRPr>
            </a:pPr>
            <a:endParaRPr dirty="0"/>
          </a:p>
        </p:txBody>
      </p:sp>
      <p:sp>
        <p:nvSpPr>
          <p:cNvPr id="2" name="Rectangle 1">
            <a:extLst>
              <a:ext uri="{FF2B5EF4-FFF2-40B4-BE49-F238E27FC236}">
                <a16:creationId xmlns:a16="http://schemas.microsoft.com/office/drawing/2014/main" xmlns="" id="{D09D93CF-0823-FC49-ABBD-6D1AC1D13214}"/>
              </a:ext>
            </a:extLst>
          </p:cNvPr>
          <p:cNvSpPr/>
          <p:nvPr/>
        </p:nvSpPr>
        <p:spPr>
          <a:xfrm>
            <a:off x="4199823" y="3458333"/>
            <a:ext cx="1760350" cy="1763541"/>
          </a:xfrm>
          <a:prstGeom prst="rect">
            <a:avLst/>
          </a:prstGeom>
          <a:noFill/>
          <a:ln w="25400" cap="flat">
            <a:solidFill>
              <a:schemeClr val="bg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spAutoFit/>
          </a:bodyPr>
          <a:lstStyle/>
          <a:p>
            <a:pPr marL="0" marR="0" indent="0" algn="l" defTabSz="2438400" rtl="0" fontAlgn="auto" latinLnBrk="0" hangingPunct="0">
              <a:lnSpc>
                <a:spcPct val="100000"/>
              </a:lnSpc>
              <a:spcBef>
                <a:spcPts val="0"/>
              </a:spcBef>
              <a:spcAft>
                <a:spcPts val="0"/>
              </a:spcAft>
              <a:buClrTx/>
              <a:buSzTx/>
              <a:buFontTx/>
              <a:buNone/>
              <a:tabLst/>
            </a:pPr>
            <a:endParaRPr kumimoji="0" lang="en-US" sz="6400" b="0" i="0" u="none" strike="noStrike" cap="none" spc="0" normalizeH="0" baseline="0">
              <a:ln>
                <a:noFill/>
              </a:ln>
              <a:solidFill>
                <a:srgbClr val="000000"/>
              </a:solidFill>
              <a:effectLst/>
              <a:uFillTx/>
              <a:latin typeface="Calibri"/>
              <a:ea typeface="Calibri"/>
              <a:cs typeface="Calibri"/>
              <a:sym typeface="Calibri"/>
            </a:endParaRPr>
          </a:p>
        </p:txBody>
      </p:sp>
      <p:sp>
        <p:nvSpPr>
          <p:cNvPr id="385" name="TextBox 49"/>
          <p:cNvSpPr txBox="1"/>
          <p:nvPr/>
        </p:nvSpPr>
        <p:spPr>
          <a:xfrm>
            <a:off x="4612103" y="4944533"/>
            <a:ext cx="996850" cy="640995"/>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spAutoFit/>
          </a:bodyPr>
          <a:lstStyle/>
          <a:p>
            <a:pPr algn="l" defTabSz="2438400">
              <a:defRPr sz="2600" b="0">
                <a:solidFill>
                  <a:srgbClr val="333399"/>
                </a:solidFill>
              </a:defRPr>
            </a:pPr>
            <a:r>
              <a:t>1 </a:t>
            </a:r>
            <a:r>
              <a:rPr i="1"/>
              <a:t>µm</a:t>
            </a:r>
          </a:p>
        </p:txBody>
      </p:sp>
      <p:sp>
        <p:nvSpPr>
          <p:cNvPr id="386" name="TextBox 48"/>
          <p:cNvSpPr txBox="1"/>
          <p:nvPr/>
        </p:nvSpPr>
        <p:spPr>
          <a:xfrm rot="16200000">
            <a:off x="3716739" y="4102441"/>
            <a:ext cx="996849" cy="640995"/>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spAutoFit/>
          </a:bodyPr>
          <a:lstStyle/>
          <a:p>
            <a:pPr algn="l" defTabSz="2438400">
              <a:defRPr sz="2600" b="0">
                <a:solidFill>
                  <a:srgbClr val="333399"/>
                </a:solidFill>
              </a:defRPr>
            </a:pPr>
            <a:r>
              <a:rPr dirty="0"/>
              <a:t>1 </a:t>
            </a:r>
            <a:r>
              <a:rPr i="1" dirty="0"/>
              <a:t>µm</a:t>
            </a:r>
          </a:p>
        </p:txBody>
      </p:sp>
      <p:pic>
        <p:nvPicPr>
          <p:cNvPr id="388" name="Image" descr="Imag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rot="5400000">
            <a:off x="17441333" y="2285999"/>
            <a:ext cx="4233335" cy="4233336"/>
          </a:xfrm>
          <a:prstGeom prst="rect">
            <a:avLst/>
          </a:prstGeom>
          <a:ln w="25400" cap="flat">
            <a:solidFill>
              <a:srgbClr val="000000"/>
            </a:solidFill>
            <a:prstDash val="solid"/>
            <a:miter lim="400000"/>
          </a:ln>
          <a:effectLst/>
        </p:spPr>
      </p:pic>
      <p:grpSp>
        <p:nvGrpSpPr>
          <p:cNvPr id="395" name="Group"/>
          <p:cNvGrpSpPr/>
          <p:nvPr/>
        </p:nvGrpSpPr>
        <p:grpSpPr>
          <a:xfrm>
            <a:off x="2985689" y="7873999"/>
            <a:ext cx="3974945" cy="4004401"/>
            <a:chOff x="203199" y="0"/>
            <a:chExt cx="3974943" cy="4004399"/>
          </a:xfrm>
        </p:grpSpPr>
        <p:pic>
          <p:nvPicPr>
            <p:cNvPr id="392" name="Picture 135" descr="Picture 1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518477" y="-1"/>
              <a:ext cx="3659667" cy="3659668"/>
            </a:xfrm>
            <a:prstGeom prst="rect">
              <a:avLst/>
            </a:prstGeom>
            <a:ln w="25400" cap="flat">
              <a:noFill/>
              <a:prstDash val="solid"/>
              <a:miter lim="400000"/>
            </a:ln>
            <a:effectLst/>
          </p:spPr>
        </p:pic>
        <p:sp>
          <p:nvSpPr>
            <p:cNvPr id="393" name="TextBox 48"/>
            <p:cNvSpPr txBox="1"/>
            <p:nvPr/>
          </p:nvSpPr>
          <p:spPr>
            <a:xfrm rot="16200000">
              <a:off x="-109284" y="1523622"/>
              <a:ext cx="1265962" cy="640995"/>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121919" tIns="121919" rIns="121919" bIns="121919" numCol="1" anchor="t">
              <a:spAutoFit/>
            </a:bodyPr>
            <a:lstStyle>
              <a:lvl1pPr algn="l" defTabSz="2438400">
                <a:defRPr sz="2600" b="0">
                  <a:solidFill>
                    <a:srgbClr val="333399"/>
                  </a:solidFill>
                </a:defRPr>
              </a:lvl1pPr>
            </a:lstStyle>
            <a:p>
              <a:r>
                <a:t>256 px</a:t>
              </a:r>
            </a:p>
          </p:txBody>
        </p:sp>
        <p:sp>
          <p:nvSpPr>
            <p:cNvPr id="394" name="TextBox 49"/>
            <p:cNvSpPr txBox="1"/>
            <p:nvPr/>
          </p:nvSpPr>
          <p:spPr>
            <a:xfrm>
              <a:off x="1692680" y="3363404"/>
              <a:ext cx="1265962" cy="640996"/>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121919" tIns="121919" rIns="121919" bIns="121919" numCol="1" anchor="t">
              <a:spAutoFit/>
            </a:bodyPr>
            <a:lstStyle>
              <a:lvl1pPr algn="l" defTabSz="2438400">
                <a:defRPr sz="2600" b="0">
                  <a:solidFill>
                    <a:srgbClr val="333399"/>
                  </a:solidFill>
                </a:defRPr>
              </a:lvl1pPr>
            </a:lstStyle>
            <a:p>
              <a:r>
                <a:t>256 px</a:t>
              </a:r>
            </a:p>
          </p:txBody>
        </p:sp>
      </p:grpSp>
      <p:grpSp>
        <p:nvGrpSpPr>
          <p:cNvPr id="399" name="Group"/>
          <p:cNvGrpSpPr/>
          <p:nvPr/>
        </p:nvGrpSpPr>
        <p:grpSpPr>
          <a:xfrm>
            <a:off x="17420221" y="7874000"/>
            <a:ext cx="3966578" cy="3990444"/>
            <a:chOff x="0" y="0"/>
            <a:chExt cx="3966576" cy="3990443"/>
          </a:xfrm>
        </p:grpSpPr>
        <p:pic>
          <p:nvPicPr>
            <p:cNvPr id="396" name="Picture 7" descr="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308976" y="0"/>
              <a:ext cx="3657601" cy="3657601"/>
            </a:xfrm>
            <a:prstGeom prst="rect">
              <a:avLst/>
            </a:prstGeom>
            <a:ln w="25400" cap="flat">
              <a:noFill/>
              <a:prstDash val="solid"/>
              <a:miter lim="400000"/>
            </a:ln>
            <a:effectLst/>
          </p:spPr>
        </p:pic>
        <p:sp>
          <p:nvSpPr>
            <p:cNvPr id="397" name="TextBox 48"/>
            <p:cNvSpPr txBox="1"/>
            <p:nvPr/>
          </p:nvSpPr>
          <p:spPr>
            <a:xfrm rot="16200000">
              <a:off x="-312484" y="1488722"/>
              <a:ext cx="1265962" cy="640995"/>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121919" tIns="121919" rIns="121919" bIns="121919" numCol="1" anchor="t">
              <a:spAutoFit/>
            </a:bodyPr>
            <a:lstStyle>
              <a:lvl1pPr algn="l" defTabSz="2438400">
                <a:defRPr sz="2600" b="0">
                  <a:solidFill>
                    <a:srgbClr val="333399"/>
                  </a:solidFill>
                </a:defRPr>
              </a:lvl1pPr>
            </a:lstStyle>
            <a:p>
              <a:r>
                <a:t>256 px</a:t>
              </a:r>
            </a:p>
          </p:txBody>
        </p:sp>
        <p:sp>
          <p:nvSpPr>
            <p:cNvPr id="398" name="TextBox 49"/>
            <p:cNvSpPr txBox="1"/>
            <p:nvPr/>
          </p:nvSpPr>
          <p:spPr>
            <a:xfrm>
              <a:off x="1460819" y="3349449"/>
              <a:ext cx="1265962" cy="640995"/>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121919" tIns="121919" rIns="121919" bIns="121919" numCol="1" anchor="t">
              <a:spAutoFit/>
            </a:bodyPr>
            <a:lstStyle>
              <a:lvl1pPr algn="l" defTabSz="2438400">
                <a:defRPr sz="2600" b="0">
                  <a:solidFill>
                    <a:srgbClr val="333399"/>
                  </a:solidFill>
                </a:defRPr>
              </a:lvl1pPr>
            </a:lstStyle>
            <a:p>
              <a:r>
                <a:t>256 px</a:t>
              </a:r>
            </a:p>
          </p:txBody>
        </p:sp>
      </p:grpSp>
      <p:sp>
        <p:nvSpPr>
          <p:cNvPr id="417" name="Connection Line"/>
          <p:cNvSpPr/>
          <p:nvPr/>
        </p:nvSpPr>
        <p:spPr>
          <a:xfrm>
            <a:off x="5565843" y="4406900"/>
            <a:ext cx="997289" cy="5170765"/>
          </a:xfrm>
          <a:custGeom>
            <a:avLst/>
            <a:gdLst/>
            <a:ahLst/>
            <a:cxnLst>
              <a:cxn ang="0">
                <a:pos x="wd2" y="hd2"/>
              </a:cxn>
              <a:cxn ang="5400000">
                <a:pos x="wd2" y="hd2"/>
              </a:cxn>
              <a:cxn ang="10800000">
                <a:pos x="wd2" y="hd2"/>
              </a:cxn>
              <a:cxn ang="16200000">
                <a:pos x="wd2" y="hd2"/>
              </a:cxn>
            </a:cxnLst>
            <a:rect l="0" t="0" r="r" b="b"/>
            <a:pathLst>
              <a:path w="16582" h="21600" extrusionOk="0">
                <a:moveTo>
                  <a:pt x="8543" y="21600"/>
                </a:moveTo>
                <a:cubicBezTo>
                  <a:pt x="21600" y="16943"/>
                  <a:pt x="18752" y="9743"/>
                  <a:pt x="0" y="0"/>
                </a:cubicBezTo>
              </a:path>
            </a:pathLst>
          </a:custGeom>
          <a:ln w="50800">
            <a:solidFill>
              <a:srgbClr val="E41A1C"/>
            </a:solidFill>
            <a:miter lim="400000"/>
            <a:headEnd type="triangle" w="lg" len="lg"/>
            <a:tailEnd w="lg" len="lg"/>
          </a:ln>
        </p:spPr>
        <p:txBody>
          <a:bodyPr/>
          <a:lstStyle/>
          <a:p>
            <a:endParaRPr/>
          </a:p>
        </p:txBody>
      </p:sp>
      <p:sp>
        <p:nvSpPr>
          <p:cNvPr id="401" name="Line"/>
          <p:cNvSpPr/>
          <p:nvPr/>
        </p:nvSpPr>
        <p:spPr>
          <a:xfrm>
            <a:off x="5048926" y="4430106"/>
            <a:ext cx="98807" cy="5107595"/>
          </a:xfrm>
          <a:prstGeom prst="line">
            <a:avLst/>
          </a:prstGeom>
          <a:ln w="50800">
            <a:solidFill>
              <a:srgbClr val="73FA79"/>
            </a:solidFill>
            <a:miter lim="400000"/>
            <a:tailEnd type="triangle" w="lg" len="lg"/>
          </a:ln>
        </p:spPr>
        <p:txBody>
          <a:bodyPr lIns="121919" tIns="121919" rIns="121919" bIns="121919"/>
          <a:lstStyle/>
          <a:p>
            <a:pPr algn="l" defTabSz="2438400">
              <a:defRPr sz="6400" b="0">
                <a:latin typeface="Calibri"/>
                <a:ea typeface="Calibri"/>
                <a:cs typeface="Calibri"/>
                <a:sym typeface="Calibri"/>
              </a:defRPr>
            </a:pPr>
            <a:endParaRPr/>
          </a:p>
        </p:txBody>
      </p:sp>
      <p:sp>
        <p:nvSpPr>
          <p:cNvPr id="418" name="Connection Line"/>
          <p:cNvSpPr/>
          <p:nvPr/>
        </p:nvSpPr>
        <p:spPr>
          <a:xfrm>
            <a:off x="3998365" y="4051300"/>
            <a:ext cx="724825" cy="5008034"/>
          </a:xfrm>
          <a:custGeom>
            <a:avLst/>
            <a:gdLst/>
            <a:ahLst/>
            <a:cxnLst>
              <a:cxn ang="0">
                <a:pos x="wd2" y="hd2"/>
              </a:cxn>
              <a:cxn ang="5400000">
                <a:pos x="wd2" y="hd2"/>
              </a:cxn>
              <a:cxn ang="10800000">
                <a:pos x="wd2" y="hd2"/>
              </a:cxn>
              <a:cxn ang="16200000">
                <a:pos x="wd2" y="hd2"/>
              </a:cxn>
            </a:cxnLst>
            <a:rect l="0" t="0" r="r" b="b"/>
            <a:pathLst>
              <a:path w="16452" h="21600" extrusionOk="0">
                <a:moveTo>
                  <a:pt x="9322" y="21600"/>
                </a:moveTo>
                <a:cubicBezTo>
                  <a:pt x="-5148" y="14272"/>
                  <a:pt x="-2771" y="7072"/>
                  <a:pt x="16452" y="0"/>
                </a:cubicBezTo>
              </a:path>
            </a:pathLst>
          </a:custGeom>
          <a:ln w="50800">
            <a:solidFill>
              <a:srgbClr val="0000FF"/>
            </a:solidFill>
            <a:miter lim="400000"/>
            <a:headEnd type="triangle" w="lg" len="lg"/>
          </a:ln>
        </p:spPr>
        <p:txBody>
          <a:bodyPr/>
          <a:lstStyle/>
          <a:p>
            <a:endParaRPr/>
          </a:p>
        </p:txBody>
      </p:sp>
      <p:sp>
        <p:nvSpPr>
          <p:cNvPr id="403" name="Rectangle 149"/>
          <p:cNvSpPr/>
          <p:nvPr/>
        </p:nvSpPr>
        <p:spPr>
          <a:xfrm rot="5400000">
            <a:off x="19345876" y="4208390"/>
            <a:ext cx="288782" cy="304801"/>
          </a:xfrm>
          <a:prstGeom prst="rect">
            <a:avLst/>
          </a:prstGeom>
          <a:ln w="25400">
            <a:solidFill>
              <a:srgbClr val="000000"/>
            </a:solidFill>
          </a:ln>
        </p:spPr>
        <p:txBody>
          <a:bodyPr lIns="121919" tIns="121919" rIns="121919" bIns="121919"/>
          <a:lstStyle/>
          <a:p>
            <a:pPr defTabSz="2438400">
              <a:defRPr sz="5200" b="0"/>
            </a:pPr>
            <a:endParaRPr/>
          </a:p>
        </p:txBody>
      </p:sp>
      <p:sp>
        <p:nvSpPr>
          <p:cNvPr id="404" name="Line"/>
          <p:cNvSpPr/>
          <p:nvPr/>
        </p:nvSpPr>
        <p:spPr>
          <a:xfrm>
            <a:off x="19473333" y="4487333"/>
            <a:ext cx="88008" cy="4275668"/>
          </a:xfrm>
          <a:prstGeom prst="line">
            <a:avLst/>
          </a:prstGeom>
          <a:ln w="50800">
            <a:solidFill>
              <a:srgbClr val="73FA79"/>
            </a:solidFill>
            <a:miter lim="400000"/>
            <a:tailEnd type="triangle" w="lg" len="lg"/>
          </a:ln>
        </p:spPr>
        <p:txBody>
          <a:bodyPr lIns="121919" tIns="121919" rIns="121919" bIns="121919"/>
          <a:lstStyle/>
          <a:p>
            <a:pPr algn="l" defTabSz="2438400">
              <a:defRPr sz="6400" b="0">
                <a:latin typeface="Calibri"/>
                <a:ea typeface="Calibri"/>
                <a:cs typeface="Calibri"/>
                <a:sym typeface="Calibri"/>
              </a:defRPr>
            </a:pPr>
            <a:endParaRPr/>
          </a:p>
        </p:txBody>
      </p:sp>
      <p:sp>
        <p:nvSpPr>
          <p:cNvPr id="405" name="Straight Arrow Connector 174"/>
          <p:cNvSpPr/>
          <p:nvPr/>
        </p:nvSpPr>
        <p:spPr>
          <a:xfrm>
            <a:off x="19261538" y="4204287"/>
            <a:ext cx="0" cy="338668"/>
          </a:xfrm>
          <a:prstGeom prst="line">
            <a:avLst/>
          </a:prstGeom>
          <a:ln w="25400">
            <a:solidFill>
              <a:srgbClr val="000000"/>
            </a:solidFill>
            <a:headEnd type="triangle"/>
            <a:tailEnd type="triangle"/>
          </a:ln>
        </p:spPr>
        <p:txBody>
          <a:bodyPr lIns="121919" tIns="121919" rIns="121919" bIns="121919"/>
          <a:lstStyle/>
          <a:p>
            <a:pPr algn="l" defTabSz="2438400">
              <a:defRPr sz="4800" b="0"/>
            </a:pPr>
            <a:endParaRPr/>
          </a:p>
        </p:txBody>
      </p:sp>
      <p:sp>
        <p:nvSpPr>
          <p:cNvPr id="406" name="TextBox 176"/>
          <p:cNvSpPr txBox="1"/>
          <p:nvPr/>
        </p:nvSpPr>
        <p:spPr>
          <a:xfrm rot="16200000">
            <a:off x="18460283" y="4127939"/>
            <a:ext cx="1105429" cy="553996"/>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p>
            <a:pPr algn="l" defTabSz="2438400">
              <a:defRPr sz="2600" b="0">
                <a:solidFill>
                  <a:srgbClr val="333399"/>
                </a:solidFill>
              </a:defRPr>
            </a:pPr>
            <a:r>
              <a:rPr sz="2000" dirty="0"/>
              <a:t>128 </a:t>
            </a:r>
            <a:r>
              <a:rPr sz="2000" i="1" dirty="0"/>
              <a:t>nm</a:t>
            </a:r>
          </a:p>
        </p:txBody>
      </p:sp>
      <p:sp>
        <p:nvSpPr>
          <p:cNvPr id="407" name="TextBox 177"/>
          <p:cNvSpPr txBox="1"/>
          <p:nvPr/>
        </p:nvSpPr>
        <p:spPr>
          <a:xfrm>
            <a:off x="19001833" y="4621165"/>
            <a:ext cx="1108457" cy="541530"/>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p>
            <a:pPr algn="l" defTabSz="2438400">
              <a:defRPr sz="2000" b="0">
                <a:solidFill>
                  <a:srgbClr val="333399"/>
                </a:solidFill>
              </a:defRPr>
            </a:pPr>
            <a:r>
              <a:rPr dirty="0"/>
              <a:t>128 </a:t>
            </a:r>
            <a:r>
              <a:rPr i="1" dirty="0"/>
              <a:t>nm</a:t>
            </a:r>
          </a:p>
        </p:txBody>
      </p:sp>
      <p:sp>
        <p:nvSpPr>
          <p:cNvPr id="408" name="Straight Arrow Connector 174"/>
          <p:cNvSpPr/>
          <p:nvPr/>
        </p:nvSpPr>
        <p:spPr>
          <a:xfrm flipV="1">
            <a:off x="19333496" y="4588933"/>
            <a:ext cx="334443" cy="0"/>
          </a:xfrm>
          <a:prstGeom prst="line">
            <a:avLst/>
          </a:prstGeom>
          <a:ln w="25400">
            <a:solidFill>
              <a:srgbClr val="000000"/>
            </a:solidFill>
            <a:headEnd type="triangle"/>
            <a:tailEnd type="triangle"/>
          </a:ln>
        </p:spPr>
        <p:txBody>
          <a:bodyPr lIns="121919" tIns="121919" rIns="121919" bIns="121919"/>
          <a:lstStyle/>
          <a:p>
            <a:pPr algn="l" defTabSz="2438400">
              <a:defRPr sz="4800" b="0"/>
            </a:pPr>
            <a:endParaRPr/>
          </a:p>
        </p:txBody>
      </p:sp>
      <p:sp>
        <p:nvSpPr>
          <p:cNvPr id="409" name="Rectangle 29"/>
          <p:cNvSpPr txBox="1"/>
          <p:nvPr/>
        </p:nvSpPr>
        <p:spPr>
          <a:xfrm>
            <a:off x="8010388" y="11013203"/>
            <a:ext cx="8229600" cy="160043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121919" tIns="121919" rIns="121919" bIns="121919">
            <a:spAutoFit/>
          </a:bodyPr>
          <a:lstStyle>
            <a:lvl1pPr defTabSz="2438400">
              <a:defRPr sz="4000"/>
            </a:lvl1pPr>
          </a:lstStyle>
          <a:p>
            <a:r>
              <a:rPr sz="4400" dirty="0"/>
              <a:t>Fast Image Translation</a:t>
            </a:r>
          </a:p>
        </p:txBody>
      </p:sp>
      <p:sp>
        <p:nvSpPr>
          <p:cNvPr id="410" name="Mask pattern encoded into RGB channels"/>
          <p:cNvSpPr txBox="1"/>
          <p:nvPr/>
        </p:nvSpPr>
        <p:spPr>
          <a:xfrm>
            <a:off x="1860550" y="12080144"/>
            <a:ext cx="6235700" cy="1354215"/>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p>
            <a:pPr defTabSz="2438400">
              <a:defRPr sz="3600" b="0"/>
            </a:pPr>
            <a:r>
              <a:rPr lang="en-US" dirty="0"/>
              <a:t>Different elements encoded on different image channels</a:t>
            </a:r>
          </a:p>
        </p:txBody>
      </p:sp>
      <p:sp>
        <p:nvSpPr>
          <p:cNvPr id="411" name="Pentagon 30"/>
          <p:cNvSpPr/>
          <p:nvPr/>
        </p:nvSpPr>
        <p:spPr>
          <a:xfrm>
            <a:off x="8978617" y="3122046"/>
            <a:ext cx="6712772" cy="264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350" y="0"/>
                </a:lnTo>
                <a:lnTo>
                  <a:pt x="21600" y="10800"/>
                </a:lnTo>
                <a:lnTo>
                  <a:pt x="17350" y="21600"/>
                </a:lnTo>
                <a:lnTo>
                  <a:pt x="0" y="21600"/>
                </a:lnTo>
                <a:close/>
              </a:path>
            </a:pathLst>
          </a:custGeom>
          <a:solidFill>
            <a:srgbClr val="DDDDDD"/>
          </a:solidFill>
          <a:ln w="38100">
            <a:solidFill>
              <a:srgbClr val="919191"/>
            </a:solidFill>
          </a:ln>
        </p:spPr>
        <p:txBody>
          <a:bodyPr lIns="121919" tIns="121919" rIns="121919" bIns="121919"/>
          <a:lstStyle/>
          <a:p>
            <a:pPr defTabSz="2438400">
              <a:defRPr sz="5200" b="0"/>
            </a:pPr>
            <a:endParaRPr/>
          </a:p>
        </p:txBody>
      </p:sp>
      <p:pic>
        <p:nvPicPr>
          <p:cNvPr id="412" name="Graphic 21" descr="Graphic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3982" y="3223646"/>
            <a:ext cx="2438401" cy="2438401"/>
          </a:xfrm>
          <a:prstGeom prst="rect">
            <a:avLst/>
          </a:prstGeom>
          <a:ln w="12700">
            <a:miter lim="400000"/>
          </a:ln>
        </p:spPr>
      </p:pic>
      <p:pic>
        <p:nvPicPr>
          <p:cNvPr id="413" name="Graphic 23" descr="Graphic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94055" y="3223646"/>
            <a:ext cx="2438401" cy="2438401"/>
          </a:xfrm>
          <a:prstGeom prst="rect">
            <a:avLst/>
          </a:prstGeom>
          <a:ln w="12700">
            <a:miter lim="400000"/>
          </a:ln>
        </p:spPr>
      </p:pic>
      <p:sp>
        <p:nvSpPr>
          <p:cNvPr id="414" name="Pentagon 30"/>
          <p:cNvSpPr/>
          <p:nvPr/>
        </p:nvSpPr>
        <p:spPr>
          <a:xfrm>
            <a:off x="9124324" y="8306147"/>
            <a:ext cx="6712772" cy="2641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7350" y="0"/>
                </a:lnTo>
                <a:lnTo>
                  <a:pt x="21600" y="10800"/>
                </a:lnTo>
                <a:lnTo>
                  <a:pt x="17350" y="21600"/>
                </a:lnTo>
                <a:lnTo>
                  <a:pt x="0" y="21600"/>
                </a:lnTo>
                <a:close/>
              </a:path>
            </a:pathLst>
          </a:custGeom>
          <a:solidFill>
            <a:srgbClr val="DDDDDD"/>
          </a:solidFill>
          <a:ln w="38100">
            <a:solidFill>
              <a:srgbClr val="919191"/>
            </a:solidFill>
          </a:ln>
        </p:spPr>
        <p:txBody>
          <a:bodyPr lIns="121919" tIns="121919" rIns="121919" bIns="121919"/>
          <a:lstStyle/>
          <a:p>
            <a:pPr defTabSz="2438400">
              <a:defRPr sz="5200" b="0"/>
            </a:pPr>
            <a:endParaRPr/>
          </a:p>
        </p:txBody>
      </p:sp>
      <p:pic>
        <p:nvPicPr>
          <p:cNvPr id="415" name="Imag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12822" y="8809633"/>
            <a:ext cx="3799122" cy="1816971"/>
          </a:xfrm>
          <a:prstGeom prst="rect">
            <a:avLst/>
          </a:prstGeom>
          <a:ln w="12700">
            <a:miter lim="400000"/>
          </a:ln>
        </p:spPr>
      </p:pic>
      <p:sp>
        <p:nvSpPr>
          <p:cNvPr id="416" name="TextBox 23"/>
          <p:cNvSpPr txBox="1"/>
          <p:nvPr/>
        </p:nvSpPr>
        <p:spPr>
          <a:xfrm>
            <a:off x="16441207" y="12067674"/>
            <a:ext cx="6229989" cy="1354215"/>
          </a:xfrm>
          <a:prstGeom prst="rect">
            <a:avLst/>
          </a:prstGeom>
          <a:ln w="12700">
            <a:miter lim="400000"/>
          </a:ln>
          <a:extLst>
            <a:ext uri="{C572A759-6A51-4108-AA02-DFA0A04FC94B}">
              <ma14:wrappingTextBoxFlag xmlns:ma14="http://schemas.microsoft.com/office/mac/drawingml/2011/main" val="1"/>
            </a:ext>
          </a:extLst>
        </p:spPr>
        <p:txBody>
          <a:bodyPr lIns="121919" tIns="121919" rIns="121919" bIns="121919">
            <a:spAutoFit/>
          </a:bodyPr>
          <a:lstStyle>
            <a:lvl1pPr defTabSz="2438400">
              <a:defRPr sz="3600" b="0"/>
            </a:lvl1pPr>
          </a:lstStyle>
          <a:p>
            <a:r>
              <a:rPr lang="en-US" dirty="0"/>
              <a:t>Resist pattern zoomed in for high-resolution/accuracy </a:t>
            </a:r>
          </a:p>
        </p:txBody>
      </p:sp>
      <p:sp>
        <p:nvSpPr>
          <p:cNvPr id="3" name="TextBox 2">
            <a:extLst>
              <a:ext uri="{FF2B5EF4-FFF2-40B4-BE49-F238E27FC236}">
                <a16:creationId xmlns:a16="http://schemas.microsoft.com/office/drawing/2014/main" xmlns="" id="{655BA286-2192-E247-ADE8-DC7719076C14}"/>
              </a:ext>
            </a:extLst>
          </p:cNvPr>
          <p:cNvSpPr txBox="1"/>
          <p:nvPr/>
        </p:nvSpPr>
        <p:spPr>
          <a:xfrm>
            <a:off x="581717" y="1335216"/>
            <a:ext cx="102657"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10208051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0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0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0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0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9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0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1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 grpId="0" animBg="1"/>
      <p:bldP spid="382" grpId="0" animBg="1"/>
      <p:bldP spid="2" grpId="0" animBg="1"/>
      <p:bldP spid="385" grpId="0" animBg="1"/>
      <p:bldP spid="386" grpId="0" animBg="1"/>
      <p:bldP spid="417" grpId="0" animBg="1"/>
      <p:bldP spid="401" grpId="0" animBg="1"/>
      <p:bldP spid="418"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4" grpId="0" animBg="1"/>
      <p:bldP spid="4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CGAN for Lithography Modeling"/>
          <p:cNvSpPr txBox="1">
            <a:spLocks noGrp="1"/>
          </p:cNvSpPr>
          <p:nvPr>
            <p:ph type="title"/>
          </p:nvPr>
        </p:nvSpPr>
        <p:spPr>
          <a:prstGeom prst="rect">
            <a:avLst/>
          </a:prstGeom>
        </p:spPr>
        <p:txBody>
          <a:bodyPr/>
          <a:lstStyle/>
          <a:p>
            <a:r>
              <a:rPr dirty="0"/>
              <a:t>CGAN for Lithography Modeling</a:t>
            </a:r>
          </a:p>
        </p:txBody>
      </p:sp>
      <p:sp>
        <p:nvSpPr>
          <p:cNvPr id="37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13</a:t>
            </a:fld>
            <a:endParaRPr/>
          </a:p>
        </p:txBody>
      </p:sp>
      <mc:AlternateContent xmlns:mc="http://schemas.openxmlformats.org/markup-compatibility/2006" xmlns:a14="http://schemas.microsoft.com/office/drawing/2010/main">
        <mc:Choice Requires="a14">
          <p:sp>
            <p:nvSpPr>
              <p:cNvPr id="377" name="Equation"/>
              <p:cNvSpPr txBox="1"/>
              <p:nvPr/>
            </p:nvSpPr>
            <p:spPr>
              <a:xfrm>
                <a:off x="3987382" y="12045594"/>
                <a:ext cx="18116947" cy="1007520"/>
              </a:xfrm>
              <a:prstGeom prst="rect">
                <a:avLst/>
              </a:prstGeom>
              <a:ln w="12700">
                <a:miter lim="400000"/>
              </a:ln>
            </p:spPr>
            <p:txBody>
              <a:bodyPr wrap="none" lIns="0" tIns="0" rIns="0" bIns="0">
                <a:spAutoFit/>
              </a:bodyPr>
              <a:lstStyle/>
              <a:p>
                <a:pPr algn="l" defTabSz="914400" latinLnBrk="1">
                  <a:defRPr sz="1800" b="0"/>
                </a:pPr>
                <a14:m>
                  <m:oMathPara xmlns:m="http://schemas.openxmlformats.org/officeDocument/2006/math">
                    <m:oMathParaPr>
                      <m:jc m:val="centerGroup"/>
                    </m:oMathParaPr>
                    <m:oMath xmlns:m="http://schemas.openxmlformats.org/officeDocument/2006/math">
                      <m:limLow>
                        <m:limLowPr>
                          <m:ctrlPr>
                            <a:rPr lang="ar-AE" sz="5000" i="1" smtClean="0">
                              <a:solidFill>
                                <a:srgbClr val="000000"/>
                              </a:solidFill>
                              <a:latin typeface="Cambria Math" charset="0"/>
                            </a:rPr>
                          </m:ctrlPr>
                        </m:limLowPr>
                        <m:e>
                          <m:r>
                            <m:rPr>
                              <m:sty m:val="p"/>
                            </m:rPr>
                            <a:rPr lang="en-US" sz="5000" i="0">
                              <a:solidFill>
                                <a:srgbClr val="000000"/>
                              </a:solidFill>
                              <a:latin typeface="Cambria Math" panose="02040503050406030204" pitchFamily="18" charset="0"/>
                            </a:rPr>
                            <m:t>min</m:t>
                          </m:r>
                        </m:e>
                        <m:lim>
                          <m:r>
                            <a:rPr lang="ar-AE" sz="5000" i="1">
                              <a:solidFill>
                                <a:srgbClr val="000000"/>
                              </a:solidFill>
                              <a:latin typeface="Cambria Math" panose="02040503050406030204" pitchFamily="18" charset="0"/>
                            </a:rPr>
                            <m:t>𝐺</m:t>
                          </m:r>
                        </m:lim>
                      </m:limLow>
                      <m:limLow>
                        <m:limLowPr>
                          <m:ctrlPr>
                            <a:rPr lang="ar-AE" sz="5000" i="1">
                              <a:solidFill>
                                <a:srgbClr val="000000"/>
                              </a:solidFill>
                              <a:latin typeface="Cambria Math" charset="0"/>
                            </a:rPr>
                          </m:ctrlPr>
                        </m:limLowPr>
                        <m:e>
                          <m:r>
                            <a:rPr lang="ar-AE" altLang="zh-CN" sz="5000" b="0" i="0" smtClean="0">
                              <a:solidFill>
                                <a:srgbClr val="000000"/>
                              </a:solidFill>
                              <a:latin typeface="Cambria Math" panose="02040503050406030204" pitchFamily="18" charset="0"/>
                            </a:rPr>
                            <m:t> </m:t>
                          </m:r>
                          <m:r>
                            <m:rPr>
                              <m:sty m:val="p"/>
                            </m:rPr>
                            <a:rPr lang="en-US" sz="5000" i="0">
                              <a:solidFill>
                                <a:srgbClr val="000000"/>
                              </a:solidFill>
                              <a:latin typeface="Cambria Math" panose="02040503050406030204" pitchFamily="18" charset="0"/>
                            </a:rPr>
                            <m:t>max</m:t>
                          </m:r>
                        </m:e>
                        <m:lim>
                          <m:r>
                            <a:rPr lang="ar-AE" sz="5000" i="1">
                              <a:solidFill>
                                <a:srgbClr val="000000"/>
                              </a:solidFill>
                              <a:latin typeface="Cambria Math" panose="02040503050406030204" pitchFamily="18" charset="0"/>
                            </a:rPr>
                            <m:t>𝐷</m:t>
                          </m:r>
                        </m:lim>
                      </m:limLow>
                      <m:sSub>
                        <m:sSubPr>
                          <m:ctrlPr>
                            <a:rPr lang="ar-AE" sz="5000" i="1">
                              <a:solidFill>
                                <a:srgbClr val="000000"/>
                              </a:solidFill>
                              <a:latin typeface="Cambria Math" charset="0"/>
                            </a:rPr>
                          </m:ctrlPr>
                        </m:sSubPr>
                        <m:e>
                          <m:r>
                            <a:rPr lang="ar-AE" sz="5000" i="1">
                              <a:solidFill>
                                <a:srgbClr val="000000"/>
                              </a:solidFill>
                              <a:latin typeface="Cambria Math" panose="02040503050406030204" pitchFamily="18" charset="0"/>
                            </a:rPr>
                            <m:t>𝔼</m:t>
                          </m:r>
                        </m:e>
                        <m:sub>
                          <m:r>
                            <a:rPr lang="ar-AE" sz="5000" i="1">
                              <a:solidFill>
                                <a:srgbClr val="000000"/>
                              </a:solidFill>
                              <a:latin typeface="Cambria Math" panose="02040503050406030204" pitchFamily="18" charset="0"/>
                            </a:rPr>
                            <m:t>𝑥</m:t>
                          </m:r>
                          <m:r>
                            <a:rPr lang="ar-AE" sz="5000" i="1">
                              <a:solidFill>
                                <a:srgbClr val="000000"/>
                              </a:solidFill>
                              <a:latin typeface="Cambria Math" panose="02040503050406030204" pitchFamily="18" charset="0"/>
                            </a:rPr>
                            <m:t>,</m:t>
                          </m:r>
                          <m:r>
                            <a:rPr lang="ar-AE" sz="5000" i="1">
                              <a:solidFill>
                                <a:srgbClr val="000000"/>
                              </a:solidFill>
                              <a:latin typeface="Cambria Math" panose="02040503050406030204" pitchFamily="18" charset="0"/>
                            </a:rPr>
                            <m:t>𝑦</m:t>
                          </m:r>
                        </m:sub>
                      </m:sSub>
                      <m:d>
                        <m:dPr>
                          <m:begChr m:val="["/>
                          <m:endChr m:val="]"/>
                          <m:ctrlPr>
                            <a:rPr lang="ar-AE" sz="5000" i="1">
                              <a:solidFill>
                                <a:srgbClr val="000000"/>
                              </a:solidFill>
                              <a:latin typeface="Cambria Math" charset="0"/>
                            </a:rPr>
                          </m:ctrlPr>
                        </m:dPr>
                        <m:e>
                          <m:r>
                            <m:rPr>
                              <m:sty m:val="p"/>
                            </m:rPr>
                            <a:rPr lang="en-US" sz="5000" i="1">
                              <a:solidFill>
                                <a:srgbClr val="000000"/>
                              </a:solidFill>
                              <a:latin typeface="Cambria Math" panose="02040503050406030204" pitchFamily="18" charset="0"/>
                            </a:rPr>
                            <m:t>log</m:t>
                          </m:r>
                          <m:r>
                            <a:rPr lang="en-US" sz="5000" i="1">
                              <a:solidFill>
                                <a:srgbClr val="000000"/>
                              </a:solidFill>
                              <a:latin typeface="Cambria Math" panose="02040503050406030204" pitchFamily="18" charset="0"/>
                            </a:rPr>
                            <m:t>𝐷</m:t>
                          </m:r>
                          <m:r>
                            <a:rPr lang="en-US" sz="5000" i="1">
                              <a:solidFill>
                                <a:srgbClr val="000000"/>
                              </a:solidFill>
                              <a:latin typeface="Cambria Math" panose="02040503050406030204" pitchFamily="18" charset="0"/>
                            </a:rPr>
                            <m:t>(</m:t>
                          </m:r>
                          <m:r>
                            <a:rPr lang="en-US" sz="5000" i="1">
                              <a:solidFill>
                                <a:srgbClr val="000000"/>
                              </a:solidFill>
                              <a:latin typeface="Cambria Math" panose="02040503050406030204" pitchFamily="18" charset="0"/>
                            </a:rPr>
                            <m:t>𝑥</m:t>
                          </m:r>
                          <m:r>
                            <a:rPr lang="en-US" sz="5000" i="1">
                              <a:solidFill>
                                <a:srgbClr val="000000"/>
                              </a:solidFill>
                              <a:latin typeface="Cambria Math" panose="02040503050406030204" pitchFamily="18" charset="0"/>
                            </a:rPr>
                            <m:t>,</m:t>
                          </m:r>
                          <m:r>
                            <a:rPr lang="en-US" sz="5000" i="1">
                              <a:solidFill>
                                <a:srgbClr val="000000"/>
                              </a:solidFill>
                              <a:latin typeface="Cambria Math" panose="02040503050406030204" pitchFamily="18" charset="0"/>
                            </a:rPr>
                            <m:t>𝑦</m:t>
                          </m:r>
                          <m:r>
                            <a:rPr lang="en-US" sz="5000" i="1">
                              <a:solidFill>
                                <a:srgbClr val="000000"/>
                              </a:solidFill>
                              <a:latin typeface="Cambria Math" panose="02040503050406030204" pitchFamily="18" charset="0"/>
                            </a:rPr>
                            <m:t>)+</m:t>
                          </m:r>
                          <m:r>
                            <m:rPr>
                              <m:sty m:val="p"/>
                            </m:rPr>
                            <a:rPr lang="en-US" sz="5000" i="1">
                              <a:solidFill>
                                <a:srgbClr val="000000"/>
                              </a:solidFill>
                              <a:latin typeface="Cambria Math" panose="02040503050406030204" pitchFamily="18" charset="0"/>
                            </a:rPr>
                            <m:t>log</m:t>
                          </m:r>
                          <m:r>
                            <a:rPr lang="en-US" sz="5000" i="1">
                              <a:solidFill>
                                <a:srgbClr val="000000"/>
                              </a:solidFill>
                              <a:latin typeface="Cambria Math" panose="02040503050406030204" pitchFamily="18" charset="0"/>
                            </a:rPr>
                            <m:t>(</m:t>
                          </m:r>
                          <m:r>
                            <a:rPr lang="en-US" sz="5000" i="1">
                              <a:solidFill>
                                <a:srgbClr val="000000"/>
                              </a:solidFill>
                              <a:latin typeface="Cambria Math" panose="02040503050406030204" pitchFamily="18" charset="0"/>
                            </a:rPr>
                            <m:t>1</m:t>
                          </m:r>
                          <m:r>
                            <a:rPr lang="en-US" sz="5000" i="1">
                              <a:solidFill>
                                <a:srgbClr val="000000"/>
                              </a:solidFill>
                              <a:latin typeface="Cambria Math" panose="02040503050406030204" pitchFamily="18" charset="0"/>
                            </a:rPr>
                            <m:t>−</m:t>
                          </m:r>
                          <m:r>
                            <a:rPr lang="en-US" sz="5000" i="1">
                              <a:solidFill>
                                <a:srgbClr val="000000"/>
                              </a:solidFill>
                              <a:latin typeface="Cambria Math" panose="02040503050406030204" pitchFamily="18" charset="0"/>
                            </a:rPr>
                            <m:t>𝐷</m:t>
                          </m:r>
                          <m:r>
                            <a:rPr lang="en-US" sz="5000" i="1">
                              <a:solidFill>
                                <a:srgbClr val="000000"/>
                              </a:solidFill>
                              <a:latin typeface="Cambria Math" panose="02040503050406030204" pitchFamily="18" charset="0"/>
                            </a:rPr>
                            <m:t>(</m:t>
                          </m:r>
                          <m:r>
                            <a:rPr lang="en-US" sz="5000" i="1">
                              <a:solidFill>
                                <a:srgbClr val="000000"/>
                              </a:solidFill>
                              <a:latin typeface="Cambria Math" panose="02040503050406030204" pitchFamily="18" charset="0"/>
                            </a:rPr>
                            <m:t>𝑥</m:t>
                          </m:r>
                          <m:r>
                            <a:rPr lang="en-US" sz="5000" i="1">
                              <a:solidFill>
                                <a:srgbClr val="000000"/>
                              </a:solidFill>
                              <a:latin typeface="Cambria Math" panose="02040503050406030204" pitchFamily="18" charset="0"/>
                            </a:rPr>
                            <m:t>,</m:t>
                          </m:r>
                          <m:r>
                            <a:rPr lang="en-US" sz="5000" i="1">
                              <a:solidFill>
                                <a:srgbClr val="000000"/>
                              </a:solidFill>
                              <a:latin typeface="Cambria Math" panose="02040503050406030204" pitchFamily="18" charset="0"/>
                            </a:rPr>
                            <m:t>𝐺</m:t>
                          </m:r>
                          <m:r>
                            <a:rPr lang="en-US" sz="5000" i="1">
                              <a:solidFill>
                                <a:srgbClr val="000000"/>
                              </a:solidFill>
                              <a:latin typeface="Cambria Math" panose="02040503050406030204" pitchFamily="18" charset="0"/>
                            </a:rPr>
                            <m:t>(</m:t>
                          </m:r>
                          <m:r>
                            <a:rPr lang="en-US" sz="5000" i="1">
                              <a:solidFill>
                                <a:srgbClr val="000000"/>
                              </a:solidFill>
                              <a:latin typeface="Cambria Math" panose="02040503050406030204" pitchFamily="18" charset="0"/>
                            </a:rPr>
                            <m:t>𝑥</m:t>
                          </m:r>
                          <m:r>
                            <a:rPr lang="en-US" sz="5000" i="1">
                              <a:solidFill>
                                <a:srgbClr val="000000"/>
                              </a:solidFill>
                              <a:latin typeface="Cambria Math" panose="02040503050406030204" pitchFamily="18" charset="0"/>
                            </a:rPr>
                            <m:t>)))+</m:t>
                          </m:r>
                          <m:r>
                            <a:rPr lang="en-US" sz="5000" i="1">
                              <a:solidFill>
                                <a:srgbClr val="000000"/>
                              </a:solidFill>
                              <a:latin typeface="Cambria Math" panose="02040503050406030204" pitchFamily="18" charset="0"/>
                            </a:rPr>
                            <m:t>𝜆</m:t>
                          </m:r>
                          <m:r>
                            <a:rPr lang="en-US" sz="5000" i="1">
                              <a:solidFill>
                                <a:srgbClr val="000000"/>
                              </a:solidFill>
                              <a:latin typeface="Cambria Math" panose="02040503050406030204" pitchFamily="18" charset="0"/>
                            </a:rPr>
                            <m:t>⋅∥</m:t>
                          </m:r>
                          <m:r>
                            <a:rPr lang="en-US" sz="5000" i="1">
                              <a:solidFill>
                                <a:srgbClr val="000000"/>
                              </a:solidFill>
                              <a:latin typeface="Cambria Math" panose="02040503050406030204" pitchFamily="18" charset="0"/>
                            </a:rPr>
                            <m:t>𝑦</m:t>
                          </m:r>
                          <m:r>
                            <a:rPr lang="en-US" sz="5000" i="1">
                              <a:solidFill>
                                <a:srgbClr val="000000"/>
                              </a:solidFill>
                              <a:latin typeface="Cambria Math" panose="02040503050406030204" pitchFamily="18" charset="0"/>
                            </a:rPr>
                            <m:t>−</m:t>
                          </m:r>
                          <m:r>
                            <a:rPr lang="en-US" sz="5000" i="1">
                              <a:solidFill>
                                <a:srgbClr val="000000"/>
                              </a:solidFill>
                              <a:latin typeface="Cambria Math" panose="02040503050406030204" pitchFamily="18" charset="0"/>
                            </a:rPr>
                            <m:t>𝐺</m:t>
                          </m:r>
                          <m:r>
                            <a:rPr lang="en-US" sz="5000" i="1">
                              <a:solidFill>
                                <a:srgbClr val="000000"/>
                              </a:solidFill>
                              <a:latin typeface="Cambria Math" panose="02040503050406030204" pitchFamily="18" charset="0"/>
                            </a:rPr>
                            <m:t>(</m:t>
                          </m:r>
                          <m:r>
                            <a:rPr lang="en-US" sz="5000" i="1">
                              <a:solidFill>
                                <a:srgbClr val="000000"/>
                              </a:solidFill>
                              <a:latin typeface="Cambria Math" panose="02040503050406030204" pitchFamily="18" charset="0"/>
                            </a:rPr>
                            <m:t>𝑥</m:t>
                          </m:r>
                          <m:r>
                            <a:rPr lang="en-US" sz="5000" i="1">
                              <a:solidFill>
                                <a:srgbClr val="000000"/>
                              </a:solidFill>
                              <a:latin typeface="Cambria Math" panose="02040503050406030204" pitchFamily="18" charset="0"/>
                            </a:rPr>
                            <m:t>)</m:t>
                          </m:r>
                          <m:sSub>
                            <m:sSubPr>
                              <m:ctrlPr>
                                <a:rPr lang="ar-AE" sz="5000" i="1">
                                  <a:solidFill>
                                    <a:srgbClr val="000000"/>
                                  </a:solidFill>
                                  <a:latin typeface="Cambria Math" charset="0"/>
                                </a:rPr>
                              </m:ctrlPr>
                            </m:sSubPr>
                            <m:e>
                              <m:r>
                                <a:rPr lang="ar-AE" sz="5000" i="1">
                                  <a:solidFill>
                                    <a:srgbClr val="000000"/>
                                  </a:solidFill>
                                  <a:latin typeface="Cambria Math" panose="02040503050406030204" pitchFamily="18" charset="0"/>
                                </a:rPr>
                                <m:t>∥</m:t>
                              </m:r>
                            </m:e>
                            <m:sub>
                              <m:r>
                                <a:rPr lang="ar-AE" sz="5000" i="1">
                                  <a:solidFill>
                                    <a:srgbClr val="000000"/>
                                  </a:solidFill>
                                  <a:latin typeface="Cambria Math" panose="02040503050406030204" pitchFamily="18" charset="0"/>
                                </a:rPr>
                                <m:t>1</m:t>
                              </m:r>
                            </m:sub>
                          </m:sSub>
                        </m:e>
                      </m:d>
                    </m:oMath>
                  </m:oMathPara>
                </a14:m>
                <a:endParaRPr sz="5000" dirty="0"/>
              </a:p>
            </p:txBody>
          </p:sp>
        </mc:Choice>
        <mc:Fallback xmlns="">
          <p:sp>
            <p:nvSpPr>
              <p:cNvPr id="377" name="Equation"/>
              <p:cNvSpPr txBox="1">
                <a:spLocks noRot="1" noChangeAspect="1" noMove="1" noResize="1" noEditPoints="1" noAdjustHandles="1" noChangeArrowheads="1" noChangeShapeType="1" noTextEdit="1"/>
              </p:cNvSpPr>
              <p:nvPr/>
            </p:nvSpPr>
            <p:spPr>
              <a:xfrm>
                <a:off x="3987382" y="12045594"/>
                <a:ext cx="18116947" cy="1007520"/>
              </a:xfrm>
              <a:prstGeom prst="rect">
                <a:avLst/>
              </a:prstGeom>
              <a:blipFill>
                <a:blip r:embed="rId3"/>
                <a:stretch>
                  <a:fillRect l="-420" t="-5000" b="-13750"/>
                </a:stretch>
              </a:blipFill>
              <a:ln w="12700">
                <a:miter lim="400000"/>
              </a:ln>
            </p:spPr>
            <p:txBody>
              <a:bodyPr/>
              <a:lstStyle/>
              <a:p>
                <a:r>
                  <a:rPr lang="en-US">
                    <a:noFill/>
                  </a:rPr>
                  <a:t> </a:t>
                </a:r>
              </a:p>
            </p:txBody>
          </p:sp>
        </mc:Fallback>
      </mc:AlternateContent>
      <p:pic>
        <p:nvPicPr>
          <p:cNvPr id="378" name="gan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5083" y="1973761"/>
            <a:ext cx="13313835" cy="5080000"/>
          </a:xfrm>
          <a:prstGeom prst="rect">
            <a:avLst/>
          </a:prstGeom>
          <a:ln w="12700">
            <a:miter lim="400000"/>
          </a:ln>
        </p:spPr>
      </p:pic>
      <p:pic>
        <p:nvPicPr>
          <p:cNvPr id="379" name="gan.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35083" y="6795588"/>
            <a:ext cx="13313835" cy="5080000"/>
          </a:xfrm>
          <a:prstGeom prst="rect">
            <a:avLst/>
          </a:prstGeom>
          <a:ln w="12700">
            <a:miter lim="400000"/>
          </a:ln>
        </p:spPr>
      </p:pic>
      <p:sp>
        <p:nvSpPr>
          <p:cNvPr id="380" name="Line"/>
          <p:cNvSpPr/>
          <p:nvPr/>
        </p:nvSpPr>
        <p:spPr>
          <a:xfrm>
            <a:off x="13995398" y="12785517"/>
            <a:ext cx="2093245" cy="1"/>
          </a:xfrm>
          <a:prstGeom prst="line">
            <a:avLst/>
          </a:prstGeom>
          <a:ln w="50800">
            <a:solidFill>
              <a:srgbClr val="E41A1C"/>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81" name="Real pair"/>
          <p:cNvSpPr txBox="1"/>
          <p:nvPr/>
        </p:nvSpPr>
        <p:spPr>
          <a:xfrm>
            <a:off x="8851317" y="12840804"/>
            <a:ext cx="1728979"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5BB95C"/>
                </a:solidFill>
              </a:defRPr>
            </a:lvl1pPr>
          </a:lstStyle>
          <a:p>
            <a:r>
              <a:rPr dirty="0"/>
              <a:t>Real pair</a:t>
            </a:r>
          </a:p>
        </p:txBody>
      </p:sp>
      <p:sp>
        <p:nvSpPr>
          <p:cNvPr id="382" name="Line"/>
          <p:cNvSpPr/>
          <p:nvPr/>
        </p:nvSpPr>
        <p:spPr>
          <a:xfrm>
            <a:off x="9183511" y="12785517"/>
            <a:ext cx="1219201" cy="1"/>
          </a:xfrm>
          <a:prstGeom prst="line">
            <a:avLst/>
          </a:prstGeom>
          <a:ln w="50800">
            <a:solidFill>
              <a:srgbClr val="61D836"/>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383" name="Fake pair"/>
          <p:cNvSpPr txBox="1"/>
          <p:nvPr/>
        </p:nvSpPr>
        <p:spPr>
          <a:xfrm>
            <a:off x="14141906" y="12840804"/>
            <a:ext cx="180022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E41A1C"/>
                </a:solidFill>
              </a:defRPr>
            </a:lvl1pPr>
          </a:lstStyle>
          <a:p>
            <a:r>
              <a:t>Fake pair</a:t>
            </a:r>
          </a:p>
        </p:txBody>
      </p:sp>
      <p:sp>
        <p:nvSpPr>
          <p:cNvPr id="384" name="Rounded Rectangle"/>
          <p:cNvSpPr/>
          <p:nvPr/>
        </p:nvSpPr>
        <p:spPr>
          <a:xfrm>
            <a:off x="5692573" y="2135418"/>
            <a:ext cx="8380348" cy="2441882"/>
          </a:xfrm>
          <a:prstGeom prst="roundRect">
            <a:avLst>
              <a:gd name="adj" fmla="val 7801"/>
            </a:avLst>
          </a:prstGeom>
          <a:ln w="63500">
            <a:solidFill>
              <a:schemeClr val="accent2">
                <a:lumOff val="10980"/>
              </a:schemeClr>
            </a:solidFill>
            <a:miter/>
          </a:ln>
        </p:spPr>
        <p:txBody>
          <a:bodyPr lIns="121919" tIns="121919" rIns="121919" bIns="121919" anchor="ctr"/>
          <a:lstStyle/>
          <a:p>
            <a:pPr algn="l" defTabSz="2438400">
              <a:defRPr sz="6400" b="0">
                <a:latin typeface="Calibri"/>
                <a:ea typeface="Calibri"/>
                <a:cs typeface="Calibri"/>
                <a:sym typeface="Calibri"/>
              </a:defRPr>
            </a:pPr>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LithoGAN"/>
          <p:cNvSpPr txBox="1">
            <a:spLocks noGrp="1"/>
          </p:cNvSpPr>
          <p:nvPr>
            <p:ph type="title"/>
          </p:nvPr>
        </p:nvSpPr>
        <p:spPr>
          <a:prstGeom prst="rect">
            <a:avLst/>
          </a:prstGeom>
        </p:spPr>
        <p:txBody>
          <a:bodyPr/>
          <a:lstStyle/>
          <a:p>
            <a:r>
              <a:t>LithoGAN</a:t>
            </a:r>
          </a:p>
        </p:txBody>
      </p:sp>
      <p:sp>
        <p:nvSpPr>
          <p:cNvPr id="38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14</a:t>
            </a:fld>
            <a:endParaRPr/>
          </a:p>
        </p:txBody>
      </p:sp>
      <p:pic>
        <p:nvPicPr>
          <p:cNvPr id="388" name="gan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3965" y="2795908"/>
            <a:ext cx="13313835" cy="5080000"/>
          </a:xfrm>
          <a:prstGeom prst="rect">
            <a:avLst/>
          </a:prstGeom>
          <a:ln w="12700">
            <a:miter lim="400000"/>
          </a:ln>
        </p:spPr>
      </p:pic>
      <p:pic>
        <p:nvPicPr>
          <p:cNvPr id="389" name="gan4.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4401" y="7023013"/>
            <a:ext cx="14174516" cy="5408400"/>
          </a:xfrm>
          <a:prstGeom prst="rect">
            <a:avLst/>
          </a:prstGeom>
          <a:ln w="12700">
            <a:miter lim="400000"/>
          </a:ln>
        </p:spPr>
      </p:pic>
      <p:grpSp>
        <p:nvGrpSpPr>
          <p:cNvPr id="396" name="Group"/>
          <p:cNvGrpSpPr/>
          <p:nvPr/>
        </p:nvGrpSpPr>
        <p:grpSpPr>
          <a:xfrm>
            <a:off x="14504776" y="2181668"/>
            <a:ext cx="6326342" cy="4971845"/>
            <a:chOff x="0" y="0"/>
            <a:chExt cx="6326340" cy="4971843"/>
          </a:xfrm>
        </p:grpSpPr>
        <p:pic>
          <p:nvPicPr>
            <p:cNvPr id="390" name="Picture 4" descr="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648493"/>
              <a:ext cx="3441969" cy="3148828"/>
            </a:xfrm>
            <a:prstGeom prst="rect">
              <a:avLst/>
            </a:prstGeom>
            <a:ln w="12700" cap="flat">
              <a:noFill/>
              <a:miter lim="400000"/>
            </a:ln>
            <a:effectLst/>
          </p:spPr>
        </p:pic>
        <p:sp>
          <p:nvSpPr>
            <p:cNvPr id="391" name="Rectangle 5"/>
            <p:cNvSpPr txBox="1"/>
            <p:nvPr/>
          </p:nvSpPr>
          <p:spPr>
            <a:xfrm>
              <a:off x="0" y="4079293"/>
              <a:ext cx="4375554" cy="8925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21919" tIns="121919" rIns="121919" bIns="121919" numCol="1" anchor="t">
              <a:spAutoFit/>
            </a:bodyPr>
            <a:lstStyle>
              <a:lvl1pPr algn="l" defTabSz="2438400">
                <a:defRPr sz="3600" b="0"/>
              </a:lvl1pPr>
            </a:lstStyle>
            <a:p>
              <a:r>
                <a:rPr lang="en-US" sz="4200" dirty="0"/>
                <a:t>Generator</a:t>
              </a:r>
              <a:r>
                <a:rPr sz="4200" dirty="0"/>
                <a:t> output</a:t>
              </a:r>
            </a:p>
          </p:txBody>
        </p:sp>
        <p:sp>
          <p:nvSpPr>
            <p:cNvPr id="392" name="Straight Arrow Connector 7"/>
            <p:cNvSpPr/>
            <p:nvPr/>
          </p:nvSpPr>
          <p:spPr>
            <a:xfrm flipV="1">
              <a:off x="2443386" y="410371"/>
              <a:ext cx="636380" cy="648491"/>
            </a:xfrm>
            <a:prstGeom prst="line">
              <a:avLst/>
            </a:prstGeom>
            <a:noFill/>
            <a:ln w="25400" cap="flat">
              <a:solidFill>
                <a:schemeClr val="tx1"/>
              </a:solidFill>
              <a:prstDash val="solid"/>
              <a:round/>
              <a:tailEnd type="triangle" w="med" len="med"/>
            </a:ln>
            <a:effectLst/>
          </p:spPr>
          <p:txBody>
            <a:bodyPr wrap="square" lIns="121919" tIns="121919" rIns="121919" bIns="121919" numCol="1" anchor="t">
              <a:noAutofit/>
            </a:bodyPr>
            <a:lstStyle/>
            <a:p>
              <a:pPr algn="l" defTabSz="2438400">
                <a:defRPr sz="4800" b="0"/>
              </a:pPr>
              <a:endParaRPr/>
            </a:p>
          </p:txBody>
        </p:sp>
        <p:sp>
          <p:nvSpPr>
            <p:cNvPr id="393" name="TextBox 8"/>
            <p:cNvSpPr txBox="1"/>
            <p:nvPr/>
          </p:nvSpPr>
          <p:spPr>
            <a:xfrm>
              <a:off x="3079767" y="0"/>
              <a:ext cx="2690798" cy="8925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21919" tIns="121919" rIns="121919" bIns="121919" numCol="1" anchor="t">
              <a:spAutoFit/>
            </a:bodyPr>
            <a:lstStyle>
              <a:lvl1pPr algn="l" defTabSz="2438400">
                <a:defRPr sz="3600" b="0">
                  <a:solidFill>
                    <a:srgbClr val="00B050"/>
                  </a:solidFill>
                </a:defRPr>
              </a:lvl1pPr>
            </a:lstStyle>
            <a:p>
              <a:r>
                <a:rPr sz="4200" dirty="0">
                  <a:solidFill>
                    <a:schemeClr val="bg2"/>
                  </a:solidFill>
                </a:rPr>
                <a:t>Prediction</a:t>
              </a:r>
            </a:p>
          </p:txBody>
        </p:sp>
        <p:sp>
          <p:nvSpPr>
            <p:cNvPr id="394" name="Straight Arrow Connector 9"/>
            <p:cNvSpPr/>
            <p:nvPr/>
          </p:nvSpPr>
          <p:spPr>
            <a:xfrm>
              <a:off x="2499666" y="3292733"/>
              <a:ext cx="496279" cy="530599"/>
            </a:xfrm>
            <a:prstGeom prst="line">
              <a:avLst/>
            </a:prstGeom>
            <a:noFill/>
            <a:ln w="25400" cap="flat">
              <a:solidFill>
                <a:srgbClr val="000000"/>
              </a:solidFill>
              <a:prstDash val="solid"/>
              <a:round/>
              <a:tailEnd type="triangle" w="med" len="med"/>
            </a:ln>
            <a:effectLst/>
          </p:spPr>
          <p:txBody>
            <a:bodyPr wrap="square" lIns="121919" tIns="121919" rIns="121919" bIns="121919" numCol="1" anchor="t">
              <a:noAutofit/>
            </a:bodyPr>
            <a:lstStyle/>
            <a:p>
              <a:pPr algn="l" defTabSz="2438400">
                <a:defRPr sz="4800" b="0"/>
              </a:pPr>
              <a:endParaRPr/>
            </a:p>
          </p:txBody>
        </p:sp>
        <p:sp>
          <p:nvSpPr>
            <p:cNvPr id="395" name="TextBox 14"/>
            <p:cNvSpPr txBox="1"/>
            <p:nvPr/>
          </p:nvSpPr>
          <p:spPr>
            <a:xfrm>
              <a:off x="2995944" y="3286835"/>
              <a:ext cx="3330396" cy="8925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21919" tIns="121919" rIns="121919" bIns="121919" numCol="1" anchor="t">
              <a:spAutoFit/>
            </a:bodyPr>
            <a:lstStyle>
              <a:lvl1pPr algn="l" defTabSz="2438400">
                <a:defRPr sz="3600" b="0"/>
              </a:lvl1pPr>
            </a:lstStyle>
            <a:p>
              <a:r>
                <a:rPr sz="4200" dirty="0"/>
                <a:t>Ground truth</a:t>
              </a:r>
            </a:p>
          </p:txBody>
        </p:sp>
      </p:grpSp>
      <p:sp>
        <p:nvSpPr>
          <p:cNvPr id="397" name="Inference using trained generator"/>
          <p:cNvSpPr txBox="1"/>
          <p:nvPr/>
        </p:nvSpPr>
        <p:spPr>
          <a:xfrm>
            <a:off x="1163199" y="5341972"/>
            <a:ext cx="10804240" cy="779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0"/>
            </a:lvl1pPr>
          </a:lstStyle>
          <a:p>
            <a:r>
              <a:rPr sz="4400" dirty="0"/>
              <a:t>Inference using trained generator</a:t>
            </a:r>
            <a:r>
              <a:rPr lang="en-US" sz="4400" dirty="0"/>
              <a:t> in CGAN</a:t>
            </a:r>
            <a:endParaRPr sz="4400" dirty="0"/>
          </a:p>
        </p:txBody>
      </p:sp>
      <p:sp>
        <p:nvSpPr>
          <p:cNvPr id="398" name="Dual learning framework"/>
          <p:cNvSpPr txBox="1"/>
          <p:nvPr/>
        </p:nvSpPr>
        <p:spPr>
          <a:xfrm>
            <a:off x="9078968" y="12279061"/>
            <a:ext cx="6226063" cy="779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b="0"/>
            </a:lvl1pPr>
          </a:lstStyle>
          <a:p>
            <a:r>
              <a:rPr sz="4400" dirty="0"/>
              <a:t>Dual learning framework</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Title 1"/>
          <p:cNvSpPr txBox="1">
            <a:spLocks noGrp="1"/>
          </p:cNvSpPr>
          <p:nvPr>
            <p:ph type="title"/>
          </p:nvPr>
        </p:nvSpPr>
        <p:spPr>
          <a:prstGeom prst="rect">
            <a:avLst/>
          </a:prstGeom>
        </p:spPr>
        <p:txBody>
          <a:bodyPr/>
          <a:lstStyle/>
          <a:p>
            <a:r>
              <a:rPr dirty="0" err="1"/>
              <a:t>LithoGAN</a:t>
            </a:r>
            <a:r>
              <a:rPr dirty="0"/>
              <a:t> Architecture</a:t>
            </a:r>
          </a:p>
        </p:txBody>
      </p:sp>
      <p:sp>
        <p:nvSpPr>
          <p:cNvPr id="403" name="Slide Number Placeholder 3"/>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15</a:t>
            </a:fld>
            <a:endParaRPr/>
          </a:p>
        </p:txBody>
      </p:sp>
      <p:sp>
        <p:nvSpPr>
          <p:cNvPr id="404" name="Rectangle 9"/>
          <p:cNvSpPr txBox="1"/>
          <p:nvPr/>
        </p:nvSpPr>
        <p:spPr>
          <a:xfrm>
            <a:off x="10710345" y="1822912"/>
            <a:ext cx="2774155" cy="923328"/>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lvl1pPr algn="l" defTabSz="2438400">
              <a:defRPr sz="3600" b="0"/>
            </a:lvl1pPr>
          </a:lstStyle>
          <a:p>
            <a:r>
              <a:rPr sz="4400" dirty="0"/>
              <a:t>Generator</a:t>
            </a:r>
          </a:p>
        </p:txBody>
      </p:sp>
      <p:sp>
        <p:nvSpPr>
          <p:cNvPr id="406" name="TextBox 10"/>
          <p:cNvSpPr txBox="1"/>
          <p:nvPr/>
        </p:nvSpPr>
        <p:spPr>
          <a:xfrm>
            <a:off x="13808321" y="12545242"/>
            <a:ext cx="6735175" cy="923328"/>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lvl1pPr algn="l" defTabSz="2438400">
              <a:defRPr sz="3600" b="0"/>
            </a:lvl1pPr>
          </a:lstStyle>
          <a:p>
            <a:r>
              <a:rPr sz="4400" dirty="0"/>
              <a:t>CNN</a:t>
            </a:r>
            <a:r>
              <a:rPr lang="en-US" sz="4400" dirty="0"/>
              <a:t> for center prediction</a:t>
            </a:r>
            <a:endParaRPr sz="4400" dirty="0"/>
          </a:p>
        </p:txBody>
      </p:sp>
      <p:pic>
        <p:nvPicPr>
          <p:cNvPr id="407" name="cnn.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71738" y="8344819"/>
            <a:ext cx="9881804" cy="4236871"/>
          </a:xfrm>
          <a:prstGeom prst="rect">
            <a:avLst/>
          </a:prstGeom>
          <a:ln w="12700">
            <a:miter lim="400000"/>
          </a:ln>
        </p:spPr>
      </p:pic>
      <p:pic>
        <p:nvPicPr>
          <p:cNvPr id="408" name="d.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0320" y="7752430"/>
            <a:ext cx="7803884" cy="5421645"/>
          </a:xfrm>
          <a:prstGeom prst="rect">
            <a:avLst/>
          </a:prstGeom>
          <a:ln w="12700">
            <a:miter lim="400000"/>
          </a:ln>
        </p:spPr>
      </p:pic>
      <p:pic>
        <p:nvPicPr>
          <p:cNvPr id="409" name="g.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0280" y="2689145"/>
            <a:ext cx="21323440" cy="4574152"/>
          </a:xfrm>
          <a:prstGeom prst="rect">
            <a:avLst/>
          </a:prstGeom>
          <a:ln w="12700">
            <a:miter lim="400000"/>
          </a:ln>
        </p:spPr>
      </p:pic>
      <p:sp>
        <p:nvSpPr>
          <p:cNvPr id="2" name="Left Brace 1">
            <a:extLst>
              <a:ext uri="{FF2B5EF4-FFF2-40B4-BE49-F238E27FC236}">
                <a16:creationId xmlns:a16="http://schemas.microsoft.com/office/drawing/2014/main" xmlns="" id="{4851576D-ED6B-0B4B-9D2E-2C18B56E108D}"/>
              </a:ext>
            </a:extLst>
          </p:cNvPr>
          <p:cNvSpPr/>
          <p:nvPr/>
        </p:nvSpPr>
        <p:spPr>
          <a:xfrm rot="16200000">
            <a:off x="6282312" y="3558777"/>
            <a:ext cx="418837" cy="7529584"/>
          </a:xfrm>
          <a:prstGeom prst="leftBrace">
            <a:avLst>
              <a:gd name="adj1" fmla="val 49311"/>
              <a:gd name="adj2" fmla="val 50000"/>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1" name="Left Brace 10">
            <a:extLst>
              <a:ext uri="{FF2B5EF4-FFF2-40B4-BE49-F238E27FC236}">
                <a16:creationId xmlns:a16="http://schemas.microsoft.com/office/drawing/2014/main" xmlns="" id="{99115AAF-22B8-B14E-A65C-D0A1EEC70699}"/>
              </a:ext>
            </a:extLst>
          </p:cNvPr>
          <p:cNvSpPr/>
          <p:nvPr/>
        </p:nvSpPr>
        <p:spPr>
          <a:xfrm rot="16200000">
            <a:off x="15994035" y="2668258"/>
            <a:ext cx="418837" cy="9308655"/>
          </a:xfrm>
          <a:prstGeom prst="leftBrace">
            <a:avLst>
              <a:gd name="adj1" fmla="val 49311"/>
              <a:gd name="adj2" fmla="val 50000"/>
            </a:avLst>
          </a:prstGeom>
          <a:noFill/>
          <a:ln w="381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2" name="Rectangle 9">
            <a:extLst>
              <a:ext uri="{FF2B5EF4-FFF2-40B4-BE49-F238E27FC236}">
                <a16:creationId xmlns:a16="http://schemas.microsoft.com/office/drawing/2014/main" xmlns="" id="{C30708A4-6F1E-F942-ADFB-4128B55D7395}"/>
              </a:ext>
            </a:extLst>
          </p:cNvPr>
          <p:cNvSpPr txBox="1"/>
          <p:nvPr/>
        </p:nvSpPr>
        <p:spPr>
          <a:xfrm>
            <a:off x="5711543" y="7465431"/>
            <a:ext cx="1974256" cy="800217"/>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lvl1pPr algn="l" defTabSz="2438400">
              <a:defRPr sz="3600" b="0"/>
            </a:lvl1pPr>
          </a:lstStyle>
          <a:p>
            <a:r>
              <a:rPr lang="en-US" dirty="0"/>
              <a:t>Encoder</a:t>
            </a:r>
            <a:endParaRPr dirty="0"/>
          </a:p>
        </p:txBody>
      </p:sp>
      <p:sp>
        <p:nvSpPr>
          <p:cNvPr id="13" name="Rectangle 9">
            <a:extLst>
              <a:ext uri="{FF2B5EF4-FFF2-40B4-BE49-F238E27FC236}">
                <a16:creationId xmlns:a16="http://schemas.microsoft.com/office/drawing/2014/main" xmlns="" id="{3B7EAF00-612E-BE44-8C13-7FD2BB6D6AE0}"/>
              </a:ext>
            </a:extLst>
          </p:cNvPr>
          <p:cNvSpPr txBox="1"/>
          <p:nvPr/>
        </p:nvSpPr>
        <p:spPr>
          <a:xfrm>
            <a:off x="15266305" y="7474833"/>
            <a:ext cx="2311339" cy="800217"/>
          </a:xfrm>
          <a:prstGeom prst="rect">
            <a:avLst/>
          </a:prstGeom>
          <a:ln w="12700">
            <a:miter lim="400000"/>
          </a:ln>
          <a:extLst>
            <a:ext uri="{C572A759-6A51-4108-AA02-DFA0A04FC94B}">
              <ma14:wrappingTextBoxFlag xmlns:ma14="http://schemas.microsoft.com/office/mac/drawingml/2011/main" val="1"/>
            </a:ext>
          </a:extLst>
        </p:spPr>
        <p:txBody>
          <a:bodyPr wrap="square" lIns="121919" tIns="121919" rIns="121919" bIns="121919">
            <a:spAutoFit/>
          </a:bodyPr>
          <a:lstStyle>
            <a:lvl1pPr algn="l" defTabSz="2438400">
              <a:defRPr sz="3600" b="0"/>
            </a:lvl1pPr>
          </a:lstStyle>
          <a:p>
            <a:r>
              <a:rPr lang="en-US" dirty="0"/>
              <a:t>Decoder</a:t>
            </a:r>
            <a:endParaRPr dirty="0"/>
          </a:p>
        </p:txBody>
      </p:sp>
      <p:sp>
        <p:nvSpPr>
          <p:cNvPr id="405" name="TextBox 10"/>
          <p:cNvSpPr txBox="1"/>
          <p:nvPr/>
        </p:nvSpPr>
        <p:spPr>
          <a:xfrm>
            <a:off x="3325223" y="12545243"/>
            <a:ext cx="3578863" cy="923328"/>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lvl1pPr algn="l" defTabSz="2438400">
              <a:defRPr sz="3600" b="0"/>
            </a:lvl1pPr>
          </a:lstStyle>
          <a:p>
            <a:r>
              <a:rPr sz="4400" dirty="0"/>
              <a:t>Discriminator</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 grpId="0" animBg="1"/>
      <p:bldP spid="40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LithoGAN Visualization"/>
          <p:cNvSpPr txBox="1">
            <a:spLocks noGrp="1"/>
          </p:cNvSpPr>
          <p:nvPr>
            <p:ph type="title"/>
          </p:nvPr>
        </p:nvSpPr>
        <p:spPr>
          <a:prstGeom prst="rect">
            <a:avLst/>
          </a:prstGeom>
        </p:spPr>
        <p:txBody>
          <a:bodyPr/>
          <a:lstStyle/>
          <a:p>
            <a:r>
              <a:t>LithoGAN Visualization</a:t>
            </a:r>
          </a:p>
        </p:txBody>
      </p:sp>
      <p:sp>
        <p:nvSpPr>
          <p:cNvPr id="41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16</a:t>
            </a:fld>
            <a:endParaRPr/>
          </a:p>
        </p:txBody>
      </p:sp>
      <p:pic>
        <p:nvPicPr>
          <p:cNvPr id="413" name="0149_1_wb.png" descr="0149_1_w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1320" y="3065961"/>
            <a:ext cx="3251201" cy="3251201"/>
          </a:xfrm>
          <a:prstGeom prst="rect">
            <a:avLst/>
          </a:prstGeom>
          <a:ln w="12700">
            <a:solidFill>
              <a:schemeClr val="bg2"/>
            </a:solidFill>
            <a:miter lim="400000"/>
          </a:ln>
        </p:spPr>
      </p:pic>
      <p:pic>
        <p:nvPicPr>
          <p:cNvPr id="414" name="0149.gif" descr="0149.gif"/>
          <p:cNvPicPr>
            <a:picLocks/>
          </p:cNvPicPr>
          <p:nvPr/>
        </p:nvPicPr>
        <p:blipFill>
          <a:blip r:embed="rId4">
            <a:extLst>
              <a:ext uri="{28A0092B-C50C-407E-A947-70E740481C1C}">
                <a14:useLocalDpi xmlns:a14="http://schemas.microsoft.com/office/drawing/2010/main" val="0"/>
              </a:ext>
            </a:extLst>
          </a:blip>
          <a:stretch>
            <a:fillRect/>
          </a:stretch>
        </p:blipFill>
        <p:spPr>
          <a:xfrm>
            <a:off x="4761672" y="3065961"/>
            <a:ext cx="3251201" cy="3251201"/>
          </a:xfrm>
          <a:prstGeom prst="rect">
            <a:avLst/>
          </a:prstGeom>
          <a:ln w="12700">
            <a:miter lim="400000"/>
          </a:ln>
        </p:spPr>
      </p:pic>
      <p:pic>
        <p:nvPicPr>
          <p:cNvPr id="415" name="0149_0_wb.png" descr="0149_0_w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1672" y="3065961"/>
            <a:ext cx="3251201" cy="3251201"/>
          </a:xfrm>
          <a:prstGeom prst="rect">
            <a:avLst/>
          </a:prstGeom>
          <a:ln w="12700">
            <a:miter lim="400000"/>
          </a:ln>
        </p:spPr>
      </p:pic>
      <p:pic>
        <p:nvPicPr>
          <p:cNvPr id="416" name="0080.gif"/>
          <p:cNvPicPr>
            <a:picLocks/>
          </p:cNvPicPr>
          <p:nvPr/>
        </p:nvPicPr>
        <p:blipFill>
          <a:blip r:embed="rId6">
            <a:extLst>
              <a:ext uri="{28A0092B-C50C-407E-A947-70E740481C1C}">
                <a14:useLocalDpi xmlns:a14="http://schemas.microsoft.com/office/drawing/2010/main" val="0"/>
              </a:ext>
            </a:extLst>
          </a:blip>
          <a:stretch>
            <a:fillRect/>
          </a:stretch>
        </p:blipFill>
        <p:spPr>
          <a:xfrm>
            <a:off x="11336449" y="3065961"/>
            <a:ext cx="3251201" cy="3251201"/>
          </a:xfrm>
          <a:prstGeom prst="rect">
            <a:avLst/>
          </a:prstGeom>
          <a:ln w="12700">
            <a:miter lim="400000"/>
          </a:ln>
        </p:spPr>
      </p:pic>
      <p:pic>
        <p:nvPicPr>
          <p:cNvPr id="417" name="0080_0_wb.png" descr="0080_0_wb.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36449" y="3065961"/>
            <a:ext cx="3251201" cy="3251201"/>
          </a:xfrm>
          <a:prstGeom prst="rect">
            <a:avLst/>
          </a:prstGeom>
          <a:ln w="12700">
            <a:miter lim="400000"/>
          </a:ln>
        </p:spPr>
      </p:pic>
      <p:pic>
        <p:nvPicPr>
          <p:cNvPr id="418" name="0080_1_wb.png" descr="0080_1_wb.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33002" y="3065961"/>
            <a:ext cx="3251201" cy="3251201"/>
          </a:xfrm>
          <a:prstGeom prst="rect">
            <a:avLst/>
          </a:prstGeom>
          <a:ln w="12700">
            <a:solidFill>
              <a:schemeClr val="bg2"/>
            </a:solidFill>
            <a:miter lim="400000"/>
          </a:ln>
        </p:spPr>
      </p:pic>
      <p:pic>
        <p:nvPicPr>
          <p:cNvPr id="419" name="0466.gif" descr="0466.gif"/>
          <p:cNvPicPr>
            <a:picLocks/>
          </p:cNvPicPr>
          <p:nvPr/>
        </p:nvPicPr>
        <p:blipFill>
          <a:blip r:embed="rId9">
            <a:extLst>
              <a:ext uri="{28A0092B-C50C-407E-A947-70E740481C1C}">
                <a14:useLocalDpi xmlns:a14="http://schemas.microsoft.com/office/drawing/2010/main" val="0"/>
              </a:ext>
            </a:extLst>
          </a:blip>
          <a:stretch>
            <a:fillRect/>
          </a:stretch>
        </p:blipFill>
        <p:spPr>
          <a:xfrm>
            <a:off x="4664716" y="7773288"/>
            <a:ext cx="3251201" cy="3251201"/>
          </a:xfrm>
          <a:prstGeom prst="rect">
            <a:avLst/>
          </a:prstGeom>
          <a:ln w="12700">
            <a:miter lim="400000"/>
          </a:ln>
        </p:spPr>
      </p:pic>
      <p:pic>
        <p:nvPicPr>
          <p:cNvPr id="420" name="0466_0_wb.png" descr="0466_0_wb.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64716" y="7773288"/>
            <a:ext cx="3251201" cy="3251201"/>
          </a:xfrm>
          <a:prstGeom prst="rect">
            <a:avLst/>
          </a:prstGeom>
          <a:ln w="12700">
            <a:miter lim="400000"/>
          </a:ln>
        </p:spPr>
      </p:pic>
      <p:pic>
        <p:nvPicPr>
          <p:cNvPr id="421" name="0466_1_wb.png" descr="0466_1_wb.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47383" y="7773288"/>
            <a:ext cx="3251201" cy="3251201"/>
          </a:xfrm>
          <a:prstGeom prst="rect">
            <a:avLst/>
          </a:prstGeom>
          <a:ln w="12700">
            <a:solidFill>
              <a:schemeClr val="bg2"/>
            </a:solidFill>
            <a:miter lim="400000"/>
          </a:ln>
        </p:spPr>
      </p:pic>
      <p:pic>
        <p:nvPicPr>
          <p:cNvPr id="422" name="0710.gif" descr="0710.gif"/>
          <p:cNvPicPr>
            <a:picLocks/>
          </p:cNvPicPr>
          <p:nvPr/>
        </p:nvPicPr>
        <p:blipFill>
          <a:blip r:embed="rId12">
            <a:extLst>
              <a:ext uri="{28A0092B-C50C-407E-A947-70E740481C1C}">
                <a14:useLocalDpi xmlns:a14="http://schemas.microsoft.com/office/drawing/2010/main" val="0"/>
              </a:ext>
            </a:extLst>
          </a:blip>
          <a:stretch>
            <a:fillRect/>
          </a:stretch>
        </p:blipFill>
        <p:spPr>
          <a:xfrm>
            <a:off x="11336449" y="7773288"/>
            <a:ext cx="3251201" cy="3251201"/>
          </a:xfrm>
          <a:prstGeom prst="rect">
            <a:avLst/>
          </a:prstGeom>
          <a:ln w="12700">
            <a:miter lim="400000"/>
          </a:ln>
        </p:spPr>
      </p:pic>
      <p:pic>
        <p:nvPicPr>
          <p:cNvPr id="423" name="0710_0_wb.png" descr="0710_0_wb.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36449" y="7773288"/>
            <a:ext cx="3251201" cy="3251201"/>
          </a:xfrm>
          <a:prstGeom prst="rect">
            <a:avLst/>
          </a:prstGeom>
          <a:ln w="12700">
            <a:miter lim="400000"/>
          </a:ln>
        </p:spPr>
      </p:pic>
      <p:pic>
        <p:nvPicPr>
          <p:cNvPr id="424" name="0710_1_wb.png" descr="0710_1_wb.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19116" y="7773288"/>
            <a:ext cx="3251201" cy="3251201"/>
          </a:xfrm>
          <a:prstGeom prst="rect">
            <a:avLst/>
          </a:prstGeom>
          <a:ln w="12700">
            <a:solidFill>
              <a:schemeClr val="bg2"/>
            </a:solidFill>
            <a:miter lim="400000"/>
          </a:ln>
        </p:spPr>
      </p:pic>
      <p:pic>
        <p:nvPicPr>
          <p:cNvPr id="425" name="metrics.gif" descr="metrics.gif"/>
          <p:cNvPicPr>
            <a:picLocks/>
          </p:cNvPicPr>
          <p:nvPr/>
        </p:nvPicPr>
        <p:blipFill>
          <a:blip r:embed="rId15">
            <a:extLst>
              <a:ext uri="{28A0092B-C50C-407E-A947-70E740481C1C}">
                <a14:useLocalDpi xmlns:a14="http://schemas.microsoft.com/office/drawing/2010/main" val="0"/>
              </a:ext>
            </a:extLst>
          </a:blip>
          <a:stretch>
            <a:fillRect/>
          </a:stretch>
        </p:blipFill>
        <p:spPr>
          <a:xfrm>
            <a:off x="14790850" y="4401070"/>
            <a:ext cx="8320410" cy="5873230"/>
          </a:xfrm>
          <a:prstGeom prst="rect">
            <a:avLst/>
          </a:prstGeom>
          <a:ln w="12700">
            <a:miter lim="400000"/>
          </a:ln>
        </p:spPr>
      </p:pic>
      <p:sp>
        <p:nvSpPr>
          <p:cNvPr id="2" name="Rectangle 1">
            <a:extLst>
              <a:ext uri="{FF2B5EF4-FFF2-40B4-BE49-F238E27FC236}">
                <a16:creationId xmlns:a16="http://schemas.microsoft.com/office/drawing/2014/main" xmlns="" id="{AEAAC87D-7674-D04B-99A2-2C749871DCA9}"/>
              </a:ext>
            </a:extLst>
          </p:cNvPr>
          <p:cNvSpPr/>
          <p:nvPr/>
        </p:nvSpPr>
        <p:spPr>
          <a:xfrm>
            <a:off x="7989568" y="11646788"/>
            <a:ext cx="8404865" cy="830997"/>
          </a:xfrm>
          <a:prstGeom prst="rect">
            <a:avLst/>
          </a:prstGeom>
        </p:spPr>
        <p:txBody>
          <a:bodyPr wrap="none">
            <a:spAutoFit/>
          </a:bodyPr>
          <a:lstStyle/>
          <a:p>
            <a:r>
              <a:rPr lang="en-US" sz="4800" b="0" dirty="0"/>
              <a:t>Model advancement progress</a:t>
            </a: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Experimental Results"/>
          <p:cNvSpPr txBox="1">
            <a:spLocks noGrp="1"/>
          </p:cNvSpPr>
          <p:nvPr>
            <p:ph type="title"/>
          </p:nvPr>
        </p:nvSpPr>
        <p:spPr>
          <a:prstGeom prst="rect">
            <a:avLst/>
          </a:prstGeom>
        </p:spPr>
        <p:txBody>
          <a:bodyPr/>
          <a:lstStyle/>
          <a:p>
            <a:r>
              <a:t>Experimental Results</a:t>
            </a:r>
          </a:p>
        </p:txBody>
      </p:sp>
      <p:sp>
        <p:nvSpPr>
          <p:cNvPr id="51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17</a:t>
            </a:fld>
            <a:endParaRPr/>
          </a:p>
        </p:txBody>
      </p:sp>
      <p:sp>
        <p:nvSpPr>
          <p:cNvPr id="517" name="Compelling runtime speedup for early technology exploration"/>
          <p:cNvSpPr txBox="1"/>
          <p:nvPr/>
        </p:nvSpPr>
        <p:spPr>
          <a:xfrm>
            <a:off x="13745731" y="10541097"/>
            <a:ext cx="8750522" cy="13815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200"/>
            </a:lvl1pPr>
          </a:lstStyle>
          <a:p>
            <a:r>
              <a:rPr dirty="0"/>
              <a:t>Compelling runtime speedup for early technology exploration</a:t>
            </a:r>
          </a:p>
        </p:txBody>
      </p:sp>
      <p:graphicFrame>
        <p:nvGraphicFramePr>
          <p:cNvPr id="518" name="2D Column Chart"/>
          <p:cNvGraphicFramePr/>
          <p:nvPr/>
        </p:nvGraphicFramePr>
        <p:xfrm>
          <a:off x="11631129" y="3725513"/>
          <a:ext cx="11828713" cy="6482651"/>
        </p:xfrm>
        <a:graphic>
          <a:graphicData uri="http://schemas.openxmlformats.org/drawingml/2006/chart">
            <c:chart xmlns:c="http://schemas.openxmlformats.org/drawingml/2006/chart" xmlns:r="http://schemas.openxmlformats.org/officeDocument/2006/relationships" r:id="rId3"/>
          </a:graphicData>
        </a:graphic>
      </p:graphicFrame>
      <p:sp>
        <p:nvSpPr>
          <p:cNvPr id="519" name="1800X"/>
          <p:cNvSpPr txBox="1"/>
          <p:nvPr/>
        </p:nvSpPr>
        <p:spPr>
          <a:xfrm>
            <a:off x="14809608" y="3849822"/>
            <a:ext cx="1656361" cy="73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2438400">
              <a:defRPr sz="4200"/>
            </a:lvl1pPr>
          </a:lstStyle>
          <a:p>
            <a:r>
              <a:rPr dirty="0"/>
              <a:t>1800X</a:t>
            </a:r>
          </a:p>
        </p:txBody>
      </p:sp>
      <p:sp>
        <p:nvSpPr>
          <p:cNvPr id="520" name="190X"/>
          <p:cNvSpPr txBox="1"/>
          <p:nvPr/>
        </p:nvSpPr>
        <p:spPr>
          <a:xfrm>
            <a:off x="18053345" y="4794929"/>
            <a:ext cx="1359790"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2438400">
              <a:defRPr sz="4200"/>
            </a:lvl1pPr>
          </a:lstStyle>
          <a:p>
            <a:r>
              <a:t>190X</a:t>
            </a:r>
          </a:p>
        </p:txBody>
      </p:sp>
      <p:sp>
        <p:nvSpPr>
          <p:cNvPr id="521" name="1X"/>
          <p:cNvSpPr txBox="1"/>
          <p:nvPr/>
        </p:nvSpPr>
        <p:spPr>
          <a:xfrm>
            <a:off x="21441245" y="7214986"/>
            <a:ext cx="766649"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2438400">
              <a:defRPr sz="4200"/>
            </a:lvl1pPr>
          </a:lstStyle>
          <a:p>
            <a:r>
              <a:t>1X</a:t>
            </a:r>
          </a:p>
        </p:txBody>
      </p:sp>
      <p:sp>
        <p:nvSpPr>
          <p:cNvPr id="522" name="Datasets…"/>
          <p:cNvSpPr txBox="1"/>
          <p:nvPr/>
        </p:nvSpPr>
        <p:spPr>
          <a:xfrm>
            <a:off x="1143000" y="4930295"/>
            <a:ext cx="9738360" cy="2651760"/>
          </a:xfrm>
          <a:prstGeom prst="rect">
            <a:avLst/>
          </a:prstGeom>
          <a:ln w="38100">
            <a:solidFill>
              <a:schemeClr val="accent1"/>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800"/>
            </a:pPr>
            <a:r>
              <a:rPr sz="3200" dirty="0"/>
              <a:t>Datasets</a:t>
            </a:r>
          </a:p>
          <a:p>
            <a:pPr marL="476250" indent="-476250" algn="l" defTabSz="457200">
              <a:buSzPct val="125000"/>
              <a:buChar char="•"/>
              <a:defRPr sz="2800" b="0"/>
            </a:pPr>
            <a:r>
              <a:rPr lang="en-US" sz="3200" dirty="0"/>
              <a:t>Different types of c</a:t>
            </a:r>
            <a:r>
              <a:rPr sz="3200" dirty="0"/>
              <a:t>ontact arrays [Lin+, TCAD’18]</a:t>
            </a:r>
          </a:p>
          <a:p>
            <a:pPr marL="1111250" lvl="1" indent="-476250" algn="l" defTabSz="457200">
              <a:buSzPct val="125000"/>
              <a:buChar char="•"/>
              <a:defRPr sz="2800" b="0"/>
            </a:pPr>
            <a:r>
              <a:rPr sz="3200" dirty="0"/>
              <a:t>982 mask clips at 10nm node (N10)</a:t>
            </a:r>
          </a:p>
          <a:p>
            <a:pPr marL="1111250" lvl="1" indent="-476250" algn="l" defTabSz="457200">
              <a:buSzPct val="125000"/>
              <a:buChar char="•"/>
              <a:defRPr sz="2800" b="0"/>
            </a:pPr>
            <a:r>
              <a:rPr sz="3200" dirty="0"/>
              <a:t>979 mask clips at 7nm node (N7)</a:t>
            </a:r>
          </a:p>
          <a:p>
            <a:pPr marL="476250" indent="-476250" algn="l" defTabSz="457200">
              <a:buSzPct val="125000"/>
              <a:buChar char="•"/>
              <a:defRPr sz="2800" b="0"/>
            </a:pPr>
            <a:r>
              <a:rPr sz="3200" dirty="0"/>
              <a:t>75-25 rule for train/test split</a:t>
            </a:r>
          </a:p>
        </p:txBody>
      </p:sp>
      <p:sp>
        <p:nvSpPr>
          <p:cNvPr id="523" name="Setup…"/>
          <p:cNvSpPr txBox="1"/>
          <p:nvPr/>
        </p:nvSpPr>
        <p:spPr>
          <a:xfrm>
            <a:off x="1143000" y="2740977"/>
            <a:ext cx="9738360" cy="1579920"/>
          </a:xfrm>
          <a:prstGeom prst="rect">
            <a:avLst/>
          </a:prstGeom>
          <a:ln w="38100">
            <a:solidFill>
              <a:schemeClr val="accent1"/>
            </a:solidFill>
            <a:miter/>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defTabSz="457200">
              <a:defRPr sz="2800">
                <a:latin typeface="Helvetica"/>
                <a:ea typeface="Helvetica"/>
                <a:cs typeface="Helvetica"/>
                <a:sym typeface="Helvetica"/>
              </a:defRPr>
            </a:pPr>
            <a:r>
              <a:rPr sz="3200" dirty="0"/>
              <a:t>Setup</a:t>
            </a:r>
          </a:p>
          <a:p>
            <a:pPr marL="476250" indent="-476250" algn="l" defTabSz="457200">
              <a:buSzPct val="125000"/>
              <a:buChar char="•"/>
              <a:defRPr sz="2800" b="0">
                <a:latin typeface="Helvetica"/>
                <a:ea typeface="Helvetica"/>
                <a:cs typeface="Helvetica"/>
                <a:sym typeface="Helvetica"/>
              </a:defRPr>
            </a:pPr>
            <a:r>
              <a:rPr sz="3200" dirty="0"/>
              <a:t>Python w/ TensorFlow</a:t>
            </a:r>
          </a:p>
          <a:p>
            <a:pPr marL="476250" indent="-476250" algn="l" defTabSz="457200">
              <a:buSzPct val="125000"/>
              <a:buChar char="•"/>
              <a:defRPr sz="2800" b="0">
                <a:latin typeface="Helvetica"/>
                <a:ea typeface="Helvetica"/>
                <a:cs typeface="Helvetica"/>
                <a:sym typeface="Helvetica"/>
              </a:defRPr>
            </a:pPr>
            <a:r>
              <a:rPr sz="3200" dirty="0"/>
              <a:t>3.3GHz Intel i9 CPU &amp; Nvidia TITAN </a:t>
            </a:r>
            <a:r>
              <a:rPr sz="3200" dirty="0" err="1"/>
              <a:t>Xp</a:t>
            </a:r>
            <a:r>
              <a:rPr sz="3200" dirty="0"/>
              <a:t> GPU</a:t>
            </a:r>
          </a:p>
        </p:txBody>
      </p:sp>
      <p:sp>
        <p:nvSpPr>
          <p:cNvPr id="524" name="Methods…"/>
          <p:cNvSpPr txBox="1"/>
          <p:nvPr/>
        </p:nvSpPr>
        <p:spPr>
          <a:xfrm>
            <a:off x="1143000" y="8191453"/>
            <a:ext cx="9738360" cy="3795911"/>
          </a:xfrm>
          <a:prstGeom prst="rect">
            <a:avLst/>
          </a:prstGeom>
          <a:ln w="38100">
            <a:solidFill>
              <a:schemeClr val="accent1"/>
            </a:solidFill>
            <a:miter/>
          </a:ln>
          <a:extLst>
            <a:ext uri="{C572A759-6A51-4108-AA02-DFA0A04FC94B}">
              <ma14:wrappingTextBoxFlag xmlns:ma14="http://schemas.microsoft.com/office/mac/drawingml/2011/main" val="1"/>
            </a:ext>
          </a:extLst>
        </p:spPr>
        <p:txBody>
          <a:bodyPr wrap="square" lIns="50800" tIns="50800" rIns="50800" bIns="50800" anchor="ctr">
            <a:spAutoFit/>
          </a:bodyPr>
          <a:lstStyle/>
          <a:p>
            <a:pPr algn="l" defTabSz="457200">
              <a:defRPr sz="2800"/>
            </a:pPr>
            <a:r>
              <a:rPr sz="3200" dirty="0"/>
              <a:t>Methods</a:t>
            </a:r>
          </a:p>
          <a:p>
            <a:pPr marL="476250" indent="-476250" algn="l" defTabSz="457200">
              <a:buSzPct val="125000"/>
              <a:buChar char="•"/>
              <a:defRPr sz="2800" b="0"/>
            </a:pPr>
            <a:r>
              <a:rPr sz="3200" dirty="0"/>
              <a:t>Rigorous sim using S-</a:t>
            </a:r>
            <a:r>
              <a:rPr sz="3200" dirty="0" err="1"/>
              <a:t>Litho</a:t>
            </a:r>
            <a:r>
              <a:rPr sz="3200" dirty="0"/>
              <a:t>: golden resist patterns</a:t>
            </a:r>
          </a:p>
          <a:p>
            <a:pPr marL="476250" indent="-476250" algn="l" defTabSz="457200">
              <a:buSzPct val="125000"/>
              <a:buChar char="•"/>
              <a:defRPr sz="2800" b="0"/>
            </a:pPr>
            <a:r>
              <a:rPr sz="3200" dirty="0"/>
              <a:t>[Lin+, TCAD’18]: Optical sim using </a:t>
            </a:r>
            <a:r>
              <a:rPr sz="3200" dirty="0" err="1"/>
              <a:t>Calibre</a:t>
            </a:r>
            <a:r>
              <a:rPr sz="3200" dirty="0"/>
              <a:t> + threshold prediction using CNN + post processing</a:t>
            </a:r>
            <a:endParaRPr lang="en-US" sz="3200" dirty="0"/>
          </a:p>
          <a:p>
            <a:pPr marL="476250" indent="-476250" algn="l" defTabSz="457200">
              <a:buSzPct val="125000"/>
              <a:buChar char="•"/>
              <a:defRPr sz="2800" b="0"/>
            </a:pPr>
            <a:endParaRPr lang="en-US" dirty="0"/>
          </a:p>
          <a:p>
            <a:pPr marL="476250" indent="-476250" algn="l" defTabSz="457200">
              <a:buSzPct val="125000"/>
              <a:buChar char="•"/>
              <a:defRPr sz="2800" b="0"/>
            </a:pPr>
            <a:endParaRPr lang="en-US" dirty="0"/>
          </a:p>
          <a:p>
            <a:pPr marL="476250" indent="-476250" algn="l" defTabSz="457200">
              <a:buSzPct val="125000"/>
              <a:buChar char="•"/>
              <a:defRPr sz="2800" b="0"/>
            </a:pPr>
            <a:endParaRPr lang="en-US" dirty="0"/>
          </a:p>
          <a:p>
            <a:pPr marL="476250" indent="-476250" algn="l" defTabSz="457200">
              <a:buSzPct val="125000"/>
              <a:buChar char="•"/>
              <a:defRPr sz="2800" b="0"/>
            </a:pPr>
            <a:endParaRPr lang="en-US" dirty="0"/>
          </a:p>
        </p:txBody>
      </p:sp>
      <p:grpSp>
        <p:nvGrpSpPr>
          <p:cNvPr id="4" name="Group 3">
            <a:extLst>
              <a:ext uri="{FF2B5EF4-FFF2-40B4-BE49-F238E27FC236}">
                <a16:creationId xmlns:a16="http://schemas.microsoft.com/office/drawing/2014/main" xmlns="" id="{5ACDB67B-96B3-8348-BF14-4F2A66B2C9E1}"/>
              </a:ext>
            </a:extLst>
          </p:cNvPr>
          <p:cNvGrpSpPr>
            <a:grpSpLocks noChangeAspect="1"/>
          </p:cNvGrpSpPr>
          <p:nvPr/>
        </p:nvGrpSpPr>
        <p:grpSpPr>
          <a:xfrm>
            <a:off x="2008368" y="10464800"/>
            <a:ext cx="8431099" cy="1227868"/>
            <a:chOff x="1689100" y="10846404"/>
            <a:chExt cx="8775768" cy="1278064"/>
          </a:xfrm>
        </p:grpSpPr>
        <p:pic>
          <p:nvPicPr>
            <p:cNvPr id="14" name="Picture 78" descr="Picture 78">
              <a:extLst>
                <a:ext uri="{FF2B5EF4-FFF2-40B4-BE49-F238E27FC236}">
                  <a16:creationId xmlns:a16="http://schemas.microsoft.com/office/drawing/2014/main" xmlns="" id="{11C46334-A981-FB44-9CAF-96A60483F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1115" y="10846404"/>
              <a:ext cx="953159" cy="953159"/>
            </a:xfrm>
            <a:prstGeom prst="rect">
              <a:avLst/>
            </a:prstGeom>
            <a:ln w="12700" cap="flat">
              <a:noFill/>
              <a:miter lim="400000"/>
            </a:ln>
            <a:effectLst/>
          </p:spPr>
        </p:pic>
        <p:pic>
          <p:nvPicPr>
            <p:cNvPr id="30" name="Image" descr="Image">
              <a:extLst>
                <a:ext uri="{FF2B5EF4-FFF2-40B4-BE49-F238E27FC236}">
                  <a16:creationId xmlns:a16="http://schemas.microsoft.com/office/drawing/2014/main" xmlns="" id="{59E3EE4C-11BF-814C-B275-7B9E8C5EBE4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6880664" y="10871145"/>
              <a:ext cx="1034525" cy="903676"/>
            </a:xfrm>
            <a:prstGeom prst="rect">
              <a:avLst/>
            </a:prstGeom>
            <a:ln w="12700" cap="flat">
              <a:noFill/>
              <a:miter lim="400000"/>
            </a:ln>
            <a:effectLst/>
          </p:spPr>
        </p:pic>
        <p:grpSp>
          <p:nvGrpSpPr>
            <p:cNvPr id="3" name="Group 2">
              <a:extLst>
                <a:ext uri="{FF2B5EF4-FFF2-40B4-BE49-F238E27FC236}">
                  <a16:creationId xmlns:a16="http://schemas.microsoft.com/office/drawing/2014/main" xmlns="" id="{9B9CF8FB-90A4-0C4C-930E-A6050F59BB61}"/>
                </a:ext>
              </a:extLst>
            </p:cNvPr>
            <p:cNvGrpSpPr/>
            <p:nvPr/>
          </p:nvGrpSpPr>
          <p:grpSpPr>
            <a:xfrm>
              <a:off x="1689100" y="10846404"/>
              <a:ext cx="8775768" cy="1278064"/>
              <a:chOff x="1689100" y="10846404"/>
              <a:chExt cx="8775768" cy="1278064"/>
            </a:xfrm>
          </p:grpSpPr>
          <p:pic>
            <p:nvPicPr>
              <p:cNvPr id="17" name="Image" descr="Image">
                <a:extLst>
                  <a:ext uri="{FF2B5EF4-FFF2-40B4-BE49-F238E27FC236}">
                    <a16:creationId xmlns:a16="http://schemas.microsoft.com/office/drawing/2014/main" xmlns="" id="{DA27083C-1406-7346-B116-439A81C15D9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0817" y="10846404"/>
                <a:ext cx="953159" cy="953159"/>
              </a:xfrm>
              <a:prstGeom prst="rect">
                <a:avLst/>
              </a:prstGeom>
              <a:ln w="25400" cap="flat">
                <a:solidFill>
                  <a:srgbClr val="333399"/>
                </a:solidFill>
                <a:prstDash val="solid"/>
                <a:miter lim="400000"/>
              </a:ln>
              <a:effectLst/>
            </p:spPr>
          </p:pic>
          <p:pic>
            <p:nvPicPr>
              <p:cNvPr id="18" name="Image" descr="Image">
                <a:extLst>
                  <a:ext uri="{FF2B5EF4-FFF2-40B4-BE49-F238E27FC236}">
                    <a16:creationId xmlns:a16="http://schemas.microsoft.com/office/drawing/2014/main" xmlns="" id="{1FFA5C85-7754-7745-A492-FC844EF46FE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9511709" y="10847231"/>
                <a:ext cx="953159" cy="951320"/>
              </a:xfrm>
              <a:prstGeom prst="rect">
                <a:avLst/>
              </a:prstGeom>
              <a:ln w="25400" cap="flat">
                <a:solidFill>
                  <a:srgbClr val="333399"/>
                </a:solidFill>
                <a:prstDash val="solid"/>
                <a:miter lim="400000"/>
              </a:ln>
              <a:effectLst/>
            </p:spPr>
          </p:pic>
          <p:sp>
            <p:nvSpPr>
              <p:cNvPr id="19" name="Optical…">
                <a:extLst>
                  <a:ext uri="{FF2B5EF4-FFF2-40B4-BE49-F238E27FC236}">
                    <a16:creationId xmlns:a16="http://schemas.microsoft.com/office/drawing/2014/main" xmlns="" id="{3B9D1203-ADB9-8146-A6C0-07A8462BB51D}"/>
                  </a:ext>
                </a:extLst>
              </p:cNvPr>
              <p:cNvSpPr/>
              <p:nvPr/>
            </p:nvSpPr>
            <p:spPr>
              <a:xfrm>
                <a:off x="2983013" y="11052337"/>
                <a:ext cx="1059066" cy="541292"/>
              </a:xfrm>
              <a:prstGeom prst="roundRect">
                <a:avLst>
                  <a:gd name="adj" fmla="val 0"/>
                </a:avLst>
              </a:prstGeom>
              <a:solidFill>
                <a:schemeClr val="accent2">
                  <a:lumOff val="10980"/>
                </a:schemeClr>
              </a:solidFill>
              <a:ln w="127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ctr">
                <a:noAutofit/>
              </a:bodyPr>
              <a:lstStyle/>
              <a:p>
                <a:pPr defTabSz="2438400">
                  <a:defRPr sz="3400">
                    <a:solidFill>
                      <a:srgbClr val="FFFFFF"/>
                    </a:solidFill>
                  </a:defRPr>
                </a:pPr>
                <a:r>
                  <a:rPr lang="en-US" sz="1200" b="0" dirty="0"/>
                  <a:t>Optical </a:t>
                </a:r>
              </a:p>
              <a:p>
                <a:pPr defTabSz="2438400">
                  <a:defRPr sz="3400">
                    <a:solidFill>
                      <a:srgbClr val="FFFFFF"/>
                    </a:solidFill>
                  </a:defRPr>
                </a:pPr>
                <a:r>
                  <a:rPr lang="en-US" sz="1200" b="0" dirty="0"/>
                  <a:t>Model</a:t>
                </a:r>
              </a:p>
            </p:txBody>
          </p:sp>
          <p:sp>
            <p:nvSpPr>
              <p:cNvPr id="20" name="Threshold Processing">
                <a:extLst>
                  <a:ext uri="{FF2B5EF4-FFF2-40B4-BE49-F238E27FC236}">
                    <a16:creationId xmlns:a16="http://schemas.microsoft.com/office/drawing/2014/main" xmlns="" id="{6779747B-B6DA-A544-A7A6-7F1E67478281}"/>
                  </a:ext>
                </a:extLst>
              </p:cNvPr>
              <p:cNvSpPr/>
              <p:nvPr/>
            </p:nvSpPr>
            <p:spPr>
              <a:xfrm>
                <a:off x="8163607" y="11052337"/>
                <a:ext cx="1059066" cy="541292"/>
              </a:xfrm>
              <a:prstGeom prst="roundRect">
                <a:avLst>
                  <a:gd name="adj" fmla="val 0"/>
                </a:avLst>
              </a:prstGeom>
              <a:solidFill>
                <a:schemeClr val="accent2">
                  <a:lumOff val="10980"/>
                </a:schemeClr>
              </a:solidFill>
              <a:ln w="127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ctr">
                <a:noAutofit/>
              </a:bodyPr>
              <a:lstStyle/>
              <a:p>
                <a:pPr defTabSz="2438400">
                  <a:defRPr sz="3600">
                    <a:solidFill>
                      <a:srgbClr val="FFFFFF"/>
                    </a:solidFill>
                  </a:defRPr>
                </a:pPr>
                <a:r>
                  <a:rPr sz="1200" b="0" dirty="0"/>
                  <a:t>Threshold Processing</a:t>
                </a:r>
              </a:p>
            </p:txBody>
          </p:sp>
          <p:sp>
            <p:nvSpPr>
              <p:cNvPr id="21" name="Line">
                <a:extLst>
                  <a:ext uri="{FF2B5EF4-FFF2-40B4-BE49-F238E27FC236}">
                    <a16:creationId xmlns:a16="http://schemas.microsoft.com/office/drawing/2014/main" xmlns="" id="{F2D4146C-7970-B04B-80E5-43FD0928F8E7}"/>
                  </a:ext>
                </a:extLst>
              </p:cNvPr>
              <p:cNvSpPr/>
              <p:nvPr/>
            </p:nvSpPr>
            <p:spPr>
              <a:xfrm>
                <a:off x="5306702" y="11322984"/>
                <a:ext cx="244181" cy="0"/>
              </a:xfrm>
              <a:prstGeom prst="line">
                <a:avLst/>
              </a:prstGeom>
              <a:noFill/>
              <a:ln w="50800" cap="flat">
                <a:solidFill>
                  <a:srgbClr val="000000"/>
                </a:solidFill>
                <a:prstDash val="solid"/>
                <a:miter lim="800000"/>
                <a:tailEnd type="triangle" w="med" len="med"/>
              </a:ln>
              <a:effectLst/>
            </p:spPr>
            <p:txBody>
              <a:bodyPr wrap="square" lIns="121919" tIns="121919" rIns="121919" bIns="121919" numCol="1" anchor="t">
                <a:noAutofit/>
              </a:bodyPr>
              <a:lstStyle/>
              <a:p>
                <a:pPr algn="l" defTabSz="2438400">
                  <a:defRPr sz="6400" b="0">
                    <a:latin typeface="Calibri"/>
                    <a:ea typeface="Calibri"/>
                    <a:cs typeface="Calibri"/>
                    <a:sym typeface="Calibri"/>
                  </a:defRPr>
                </a:pPr>
                <a:endParaRPr/>
              </a:p>
            </p:txBody>
          </p:sp>
          <p:sp>
            <p:nvSpPr>
              <p:cNvPr id="22" name="Line">
                <a:extLst>
                  <a:ext uri="{FF2B5EF4-FFF2-40B4-BE49-F238E27FC236}">
                    <a16:creationId xmlns:a16="http://schemas.microsoft.com/office/drawing/2014/main" xmlns="" id="{2F076EDC-0012-E549-AEF7-BC87BC5503B5}"/>
                  </a:ext>
                </a:extLst>
              </p:cNvPr>
              <p:cNvSpPr/>
              <p:nvPr/>
            </p:nvSpPr>
            <p:spPr>
              <a:xfrm>
                <a:off x="2727898" y="11322984"/>
                <a:ext cx="227811" cy="0"/>
              </a:xfrm>
              <a:prstGeom prst="line">
                <a:avLst/>
              </a:prstGeom>
              <a:noFill/>
              <a:ln w="50800" cap="flat">
                <a:solidFill>
                  <a:srgbClr val="000000"/>
                </a:solidFill>
                <a:prstDash val="solid"/>
                <a:miter lim="800000"/>
                <a:tailEnd type="triangle" w="med" len="med"/>
              </a:ln>
              <a:effectLst/>
            </p:spPr>
            <p:txBody>
              <a:bodyPr wrap="square" lIns="121919" tIns="121919" rIns="121919" bIns="121919" numCol="1" anchor="t">
                <a:noAutofit/>
              </a:bodyPr>
              <a:lstStyle/>
              <a:p>
                <a:pPr algn="l" defTabSz="2438400">
                  <a:defRPr sz="6400" b="0">
                    <a:latin typeface="Calibri"/>
                    <a:ea typeface="Calibri"/>
                    <a:cs typeface="Calibri"/>
                    <a:sym typeface="Calibri"/>
                  </a:defRPr>
                </a:pPr>
                <a:endParaRPr/>
              </a:p>
            </p:txBody>
          </p:sp>
          <p:sp>
            <p:nvSpPr>
              <p:cNvPr id="23" name="Line">
                <a:extLst>
                  <a:ext uri="{FF2B5EF4-FFF2-40B4-BE49-F238E27FC236}">
                    <a16:creationId xmlns:a16="http://schemas.microsoft.com/office/drawing/2014/main" xmlns="" id="{9CDA3C18-7DCF-CA40-8788-3D485A6FB21C}"/>
                  </a:ext>
                </a:extLst>
              </p:cNvPr>
              <p:cNvSpPr/>
              <p:nvPr/>
            </p:nvSpPr>
            <p:spPr>
              <a:xfrm>
                <a:off x="4069382" y="11322984"/>
                <a:ext cx="247427" cy="0"/>
              </a:xfrm>
              <a:prstGeom prst="line">
                <a:avLst/>
              </a:prstGeom>
              <a:noFill/>
              <a:ln w="50800" cap="flat">
                <a:solidFill>
                  <a:srgbClr val="000000"/>
                </a:solidFill>
                <a:prstDash val="solid"/>
                <a:miter lim="800000"/>
                <a:tailEnd type="triangle" w="med" len="med"/>
              </a:ln>
              <a:effectLst/>
            </p:spPr>
            <p:txBody>
              <a:bodyPr wrap="square" lIns="121919" tIns="121919" rIns="121919" bIns="121919" numCol="1" anchor="t">
                <a:noAutofit/>
              </a:bodyPr>
              <a:lstStyle/>
              <a:p>
                <a:pPr algn="l" defTabSz="2438400">
                  <a:defRPr sz="6400" b="0">
                    <a:latin typeface="Calibri"/>
                    <a:ea typeface="Calibri"/>
                    <a:cs typeface="Calibri"/>
                    <a:sym typeface="Calibri"/>
                  </a:defRPr>
                </a:pPr>
                <a:endParaRPr/>
              </a:p>
            </p:txBody>
          </p:sp>
          <p:sp>
            <p:nvSpPr>
              <p:cNvPr id="24" name="Line">
                <a:extLst>
                  <a:ext uri="{FF2B5EF4-FFF2-40B4-BE49-F238E27FC236}">
                    <a16:creationId xmlns:a16="http://schemas.microsoft.com/office/drawing/2014/main" xmlns="" id="{6017A18A-2B01-5B4A-BF36-156ED212FEED}"/>
                  </a:ext>
                </a:extLst>
              </p:cNvPr>
              <p:cNvSpPr/>
              <p:nvPr/>
            </p:nvSpPr>
            <p:spPr>
              <a:xfrm>
                <a:off x="6654804" y="11322984"/>
                <a:ext cx="227811" cy="0"/>
              </a:xfrm>
              <a:prstGeom prst="line">
                <a:avLst/>
              </a:prstGeom>
              <a:noFill/>
              <a:ln w="50800" cap="flat">
                <a:solidFill>
                  <a:srgbClr val="000000"/>
                </a:solidFill>
                <a:prstDash val="solid"/>
                <a:miter lim="800000"/>
                <a:tailEnd type="triangle" w="med" len="med"/>
              </a:ln>
              <a:effectLst/>
            </p:spPr>
            <p:txBody>
              <a:bodyPr wrap="square" lIns="121919" tIns="121919" rIns="121919" bIns="121919" numCol="1" anchor="t">
                <a:noAutofit/>
              </a:bodyPr>
              <a:lstStyle/>
              <a:p>
                <a:pPr algn="l" defTabSz="2438400">
                  <a:defRPr sz="6400" b="0">
                    <a:latin typeface="Calibri"/>
                    <a:ea typeface="Calibri"/>
                    <a:cs typeface="Calibri"/>
                    <a:sym typeface="Calibri"/>
                  </a:defRPr>
                </a:pPr>
                <a:endParaRPr/>
              </a:p>
            </p:txBody>
          </p:sp>
          <p:sp>
            <p:nvSpPr>
              <p:cNvPr id="25" name="Line">
                <a:extLst>
                  <a:ext uri="{FF2B5EF4-FFF2-40B4-BE49-F238E27FC236}">
                    <a16:creationId xmlns:a16="http://schemas.microsoft.com/office/drawing/2014/main" xmlns="" id="{4D0A206D-6861-0642-AAEB-AFD59E39458D}"/>
                  </a:ext>
                </a:extLst>
              </p:cNvPr>
              <p:cNvSpPr/>
              <p:nvPr/>
            </p:nvSpPr>
            <p:spPr>
              <a:xfrm>
                <a:off x="7913369" y="11322984"/>
                <a:ext cx="244181" cy="0"/>
              </a:xfrm>
              <a:prstGeom prst="line">
                <a:avLst/>
              </a:prstGeom>
              <a:noFill/>
              <a:ln w="50800" cap="flat">
                <a:solidFill>
                  <a:srgbClr val="000000"/>
                </a:solidFill>
                <a:prstDash val="solid"/>
                <a:miter lim="800000"/>
                <a:tailEnd type="triangle" w="med" len="med"/>
              </a:ln>
              <a:effectLst/>
            </p:spPr>
            <p:txBody>
              <a:bodyPr wrap="square" lIns="121919" tIns="121919" rIns="121919" bIns="121919" numCol="1" anchor="t">
                <a:noAutofit/>
              </a:bodyPr>
              <a:lstStyle/>
              <a:p>
                <a:pPr algn="l" defTabSz="2438400">
                  <a:defRPr sz="6400" b="0">
                    <a:latin typeface="Calibri"/>
                    <a:ea typeface="Calibri"/>
                    <a:cs typeface="Calibri"/>
                    <a:sym typeface="Calibri"/>
                  </a:defRPr>
                </a:pPr>
                <a:endParaRPr/>
              </a:p>
            </p:txBody>
          </p:sp>
          <p:sp>
            <p:nvSpPr>
              <p:cNvPr id="26" name="Line">
                <a:extLst>
                  <a:ext uri="{FF2B5EF4-FFF2-40B4-BE49-F238E27FC236}">
                    <a16:creationId xmlns:a16="http://schemas.microsoft.com/office/drawing/2014/main" xmlns="" id="{AA57B023-6AE9-824F-B951-5710E9E3A8BD}"/>
                  </a:ext>
                </a:extLst>
              </p:cNvPr>
              <p:cNvSpPr/>
              <p:nvPr/>
            </p:nvSpPr>
            <p:spPr>
              <a:xfrm>
                <a:off x="9230360" y="11322984"/>
                <a:ext cx="247427" cy="0"/>
              </a:xfrm>
              <a:prstGeom prst="line">
                <a:avLst/>
              </a:prstGeom>
              <a:noFill/>
              <a:ln w="50800" cap="flat">
                <a:solidFill>
                  <a:srgbClr val="000000"/>
                </a:solidFill>
                <a:prstDash val="solid"/>
                <a:miter lim="800000"/>
                <a:tailEnd type="triangle" w="med" len="med"/>
              </a:ln>
              <a:effectLst/>
            </p:spPr>
            <p:txBody>
              <a:bodyPr wrap="square" lIns="121919" tIns="121919" rIns="121919" bIns="121919" numCol="1" anchor="t">
                <a:noAutofit/>
              </a:bodyPr>
              <a:lstStyle/>
              <a:p>
                <a:pPr algn="l" defTabSz="2438400">
                  <a:defRPr sz="6400" b="0">
                    <a:latin typeface="Calibri"/>
                    <a:ea typeface="Calibri"/>
                    <a:cs typeface="Calibri"/>
                    <a:sym typeface="Calibri"/>
                  </a:defRPr>
                </a:pPr>
                <a:endParaRPr/>
              </a:p>
            </p:txBody>
          </p:sp>
          <p:sp>
            <p:nvSpPr>
              <p:cNvPr id="27" name="Resist Pattern">
                <a:extLst>
                  <a:ext uri="{FF2B5EF4-FFF2-40B4-BE49-F238E27FC236}">
                    <a16:creationId xmlns:a16="http://schemas.microsoft.com/office/drawing/2014/main" xmlns="" id="{7706047D-0FCB-A547-A48B-4EB26878E871}"/>
                  </a:ext>
                </a:extLst>
              </p:cNvPr>
              <p:cNvSpPr txBox="1"/>
              <p:nvPr/>
            </p:nvSpPr>
            <p:spPr>
              <a:xfrm>
                <a:off x="9418229" y="11764328"/>
                <a:ext cx="933313" cy="3601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21919" tIns="121919" rIns="121919" bIns="121919" numCol="1" anchor="t">
                <a:spAutoFit/>
              </a:bodyPr>
              <a:lstStyle>
                <a:lvl1pPr algn="l" defTabSz="2438400">
                  <a:defRPr sz="3600" b="0">
                    <a:latin typeface="Calibri"/>
                    <a:ea typeface="Calibri"/>
                    <a:cs typeface="Calibri"/>
                    <a:sym typeface="Calibri"/>
                  </a:defRPr>
                </a:lvl1pPr>
              </a:lstStyle>
              <a:p>
                <a:r>
                  <a:rPr sz="1200" dirty="0"/>
                  <a:t>Resist Pattern</a:t>
                </a:r>
              </a:p>
            </p:txBody>
          </p:sp>
          <p:sp>
            <p:nvSpPr>
              <p:cNvPr id="28" name="Mask Layout">
                <a:extLst>
                  <a:ext uri="{FF2B5EF4-FFF2-40B4-BE49-F238E27FC236}">
                    <a16:creationId xmlns:a16="http://schemas.microsoft.com/office/drawing/2014/main" xmlns="" id="{0CFE390B-EFC9-C244-A664-062FA88629FA}"/>
                  </a:ext>
                </a:extLst>
              </p:cNvPr>
              <p:cNvSpPr txBox="1"/>
              <p:nvPr/>
            </p:nvSpPr>
            <p:spPr>
              <a:xfrm>
                <a:off x="1689100" y="11764328"/>
                <a:ext cx="867662" cy="3601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21919" tIns="121919" rIns="121919" bIns="121919" numCol="1" anchor="t">
                <a:spAutoFit/>
              </a:bodyPr>
              <a:lstStyle>
                <a:lvl1pPr algn="l" defTabSz="2438400">
                  <a:defRPr sz="3600" b="0">
                    <a:latin typeface="Calibri"/>
                    <a:ea typeface="Calibri"/>
                    <a:cs typeface="Calibri"/>
                    <a:sym typeface="Calibri"/>
                  </a:defRPr>
                </a:lvl1pPr>
              </a:lstStyle>
              <a:p>
                <a:r>
                  <a:rPr sz="1200" dirty="0"/>
                  <a:t>Mask Layout</a:t>
                </a:r>
              </a:p>
            </p:txBody>
          </p:sp>
          <p:sp>
            <p:nvSpPr>
              <p:cNvPr id="29" name="Aerial Image">
                <a:extLst>
                  <a:ext uri="{FF2B5EF4-FFF2-40B4-BE49-F238E27FC236}">
                    <a16:creationId xmlns:a16="http://schemas.microsoft.com/office/drawing/2014/main" xmlns="" id="{D1B33B33-A32A-7342-A798-C86EA2919216}"/>
                  </a:ext>
                </a:extLst>
              </p:cNvPr>
              <p:cNvSpPr txBox="1"/>
              <p:nvPr/>
            </p:nvSpPr>
            <p:spPr>
              <a:xfrm>
                <a:off x="4282791" y="11764328"/>
                <a:ext cx="860963" cy="3601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21919" tIns="121919" rIns="121919" bIns="121919" numCol="1" anchor="t">
                <a:spAutoFit/>
              </a:bodyPr>
              <a:lstStyle>
                <a:lvl1pPr algn="l" defTabSz="2438400">
                  <a:defRPr sz="3600" b="0">
                    <a:latin typeface="Calibri"/>
                    <a:ea typeface="Calibri"/>
                    <a:cs typeface="Calibri"/>
                    <a:sym typeface="Calibri"/>
                  </a:defRPr>
                </a:lvl1pPr>
              </a:lstStyle>
              <a:p>
                <a:r>
                  <a:rPr sz="1200" dirty="0"/>
                  <a:t>Aerial Image</a:t>
                </a:r>
              </a:p>
            </p:txBody>
          </p:sp>
          <p:sp>
            <p:nvSpPr>
              <p:cNvPr id="31" name="Slicing Threshold">
                <a:extLst>
                  <a:ext uri="{FF2B5EF4-FFF2-40B4-BE49-F238E27FC236}">
                    <a16:creationId xmlns:a16="http://schemas.microsoft.com/office/drawing/2014/main" xmlns="" id="{56D9D0DC-564A-AD42-BF7F-C5B82CE81466}"/>
                  </a:ext>
                </a:extLst>
              </p:cNvPr>
              <p:cNvSpPr txBox="1"/>
              <p:nvPr/>
            </p:nvSpPr>
            <p:spPr>
              <a:xfrm>
                <a:off x="6710105" y="11764328"/>
                <a:ext cx="1086053" cy="3601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21919" tIns="121919" rIns="121919" bIns="121919" numCol="1" anchor="t">
                <a:spAutoFit/>
              </a:bodyPr>
              <a:lstStyle>
                <a:lvl1pPr algn="l" defTabSz="2438400">
                  <a:defRPr sz="3600" b="0">
                    <a:latin typeface="Calibri"/>
                    <a:ea typeface="Calibri"/>
                    <a:cs typeface="Calibri"/>
                    <a:sym typeface="Calibri"/>
                  </a:defRPr>
                </a:lvl1pPr>
              </a:lstStyle>
              <a:p>
                <a:r>
                  <a:rPr sz="1200" dirty="0"/>
                  <a:t>Slicing Threshold</a:t>
                </a:r>
              </a:p>
            </p:txBody>
          </p:sp>
          <p:sp>
            <p:nvSpPr>
              <p:cNvPr id="51" name="Optical…">
                <a:extLst>
                  <a:ext uri="{FF2B5EF4-FFF2-40B4-BE49-F238E27FC236}">
                    <a16:creationId xmlns:a16="http://schemas.microsoft.com/office/drawing/2014/main" xmlns="" id="{3F17C4AE-2CD9-454A-B088-4A6857F39B43}"/>
                  </a:ext>
                </a:extLst>
              </p:cNvPr>
              <p:cNvSpPr/>
              <p:nvPr/>
            </p:nvSpPr>
            <p:spPr>
              <a:xfrm>
                <a:off x="5572907" y="11052337"/>
                <a:ext cx="1059066" cy="541292"/>
              </a:xfrm>
              <a:prstGeom prst="roundRect">
                <a:avLst>
                  <a:gd name="adj" fmla="val 0"/>
                </a:avLst>
              </a:prstGeom>
              <a:solidFill>
                <a:srgbClr val="5B9BD5"/>
              </a:solidFill>
              <a:ln w="127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ctr">
                <a:noAutofit/>
              </a:bodyPr>
              <a:lstStyle/>
              <a:p>
                <a:pPr defTabSz="2438400">
                  <a:defRPr sz="3400">
                    <a:solidFill>
                      <a:srgbClr val="FFFFFF"/>
                    </a:solidFill>
                  </a:defRPr>
                </a:pPr>
                <a:r>
                  <a:rPr lang="en-US" sz="1200" b="0" dirty="0"/>
                  <a:t>Machine Learning</a:t>
                </a:r>
              </a:p>
            </p:txBody>
          </p:sp>
        </p:grpSp>
      </p:grpSp>
      <p:sp>
        <p:nvSpPr>
          <p:cNvPr id="32" name="1800X">
            <a:extLst>
              <a:ext uri="{FF2B5EF4-FFF2-40B4-BE49-F238E27FC236}">
                <a16:creationId xmlns:a16="http://schemas.microsoft.com/office/drawing/2014/main" xmlns="" id="{723CAF60-D8B2-7949-9F88-5E52514A29AB}"/>
              </a:ext>
            </a:extLst>
          </p:cNvPr>
          <p:cNvSpPr txBox="1"/>
          <p:nvPr/>
        </p:nvSpPr>
        <p:spPr>
          <a:xfrm>
            <a:off x="15000018" y="6592376"/>
            <a:ext cx="1021113" cy="748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2438400">
              <a:defRPr sz="4200"/>
            </a:lvl1pPr>
          </a:lstStyle>
          <a:p>
            <a:r>
              <a:rPr lang="en-US" dirty="0">
                <a:solidFill>
                  <a:srgbClr val="333399"/>
                </a:solidFill>
              </a:rPr>
              <a:t>15h</a:t>
            </a:r>
            <a:endParaRPr dirty="0">
              <a:solidFill>
                <a:srgbClr val="333399"/>
              </a:solidFill>
            </a:endParaRPr>
          </a:p>
        </p:txBody>
      </p:sp>
      <p:sp>
        <p:nvSpPr>
          <p:cNvPr id="33" name="1800X">
            <a:extLst>
              <a:ext uri="{FF2B5EF4-FFF2-40B4-BE49-F238E27FC236}">
                <a16:creationId xmlns:a16="http://schemas.microsoft.com/office/drawing/2014/main" xmlns="" id="{DA607D9D-D3BC-764A-A90A-9CECB0C8A8C5}"/>
              </a:ext>
            </a:extLst>
          </p:cNvPr>
          <p:cNvSpPr txBox="1"/>
          <p:nvPr/>
        </p:nvSpPr>
        <p:spPr>
          <a:xfrm>
            <a:off x="18120992" y="7199891"/>
            <a:ext cx="1189428" cy="748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2438400">
              <a:defRPr sz="4200"/>
            </a:lvl1pPr>
          </a:lstStyle>
          <a:p>
            <a:r>
              <a:rPr lang="en-US" dirty="0">
                <a:solidFill>
                  <a:srgbClr val="333399"/>
                </a:solidFill>
              </a:rPr>
              <a:t>95m</a:t>
            </a:r>
            <a:endParaRPr dirty="0">
              <a:solidFill>
                <a:srgbClr val="333399"/>
              </a:solidFill>
            </a:endParaRPr>
          </a:p>
        </p:txBody>
      </p:sp>
      <p:sp>
        <p:nvSpPr>
          <p:cNvPr id="34" name="1800X">
            <a:extLst>
              <a:ext uri="{FF2B5EF4-FFF2-40B4-BE49-F238E27FC236}">
                <a16:creationId xmlns:a16="http://schemas.microsoft.com/office/drawing/2014/main" xmlns="" id="{FA826C78-1E97-5747-BEF4-ED0B219ACC0A}"/>
              </a:ext>
            </a:extLst>
          </p:cNvPr>
          <p:cNvSpPr txBox="1"/>
          <p:nvPr/>
        </p:nvSpPr>
        <p:spPr>
          <a:xfrm>
            <a:off x="21348083" y="8329565"/>
            <a:ext cx="990656" cy="748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2438400">
              <a:defRPr sz="4200"/>
            </a:lvl1pPr>
          </a:lstStyle>
          <a:p>
            <a:r>
              <a:rPr lang="en-US" dirty="0">
                <a:solidFill>
                  <a:srgbClr val="333399"/>
                </a:solidFill>
              </a:rPr>
              <a:t>30s</a:t>
            </a:r>
            <a:endParaRPr dirty="0">
              <a:solidFill>
                <a:srgbClr val="333399"/>
              </a:solidFill>
            </a:endParaRPr>
          </a:p>
        </p:txBody>
      </p:sp>
    </p:spTree>
    <p:extLst>
      <p:ext uri="{BB962C8B-B14F-4D97-AF65-F5344CB8AC3E}">
        <p14:creationId xmlns:p14="http://schemas.microsoft.com/office/powerpoint/2010/main" val="2933759706"/>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Experimental Results"/>
          <p:cNvSpPr txBox="1">
            <a:spLocks noGrp="1"/>
          </p:cNvSpPr>
          <p:nvPr>
            <p:ph type="title"/>
          </p:nvPr>
        </p:nvSpPr>
        <p:spPr>
          <a:prstGeom prst="rect">
            <a:avLst/>
          </a:prstGeom>
        </p:spPr>
        <p:txBody>
          <a:bodyPr/>
          <a:lstStyle/>
          <a:p>
            <a:r>
              <a:t>Experimental Results</a:t>
            </a:r>
          </a:p>
        </p:txBody>
      </p:sp>
      <p:sp>
        <p:nvSpPr>
          <p:cNvPr id="50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18</a:t>
            </a:fld>
            <a:endParaRPr/>
          </a:p>
        </p:txBody>
      </p:sp>
      <p:graphicFrame>
        <p:nvGraphicFramePr>
          <p:cNvPr id="508" name="2D Column Chart"/>
          <p:cNvGraphicFramePr/>
          <p:nvPr>
            <p:extLst>
              <p:ext uri="{D42A27DB-BD31-4B8C-83A1-F6EECF244321}">
                <p14:modId xmlns:p14="http://schemas.microsoft.com/office/powerpoint/2010/main" val="2704650939"/>
              </p:ext>
            </p:extLst>
          </p:nvPr>
        </p:nvGraphicFramePr>
        <p:xfrm>
          <a:off x="12379959" y="1919601"/>
          <a:ext cx="11604176" cy="515926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09" name="2D Column Chart"/>
          <p:cNvGraphicFramePr/>
          <p:nvPr>
            <p:extLst>
              <p:ext uri="{D42A27DB-BD31-4B8C-83A1-F6EECF244321}">
                <p14:modId xmlns:p14="http://schemas.microsoft.com/office/powerpoint/2010/main" val="4049629301"/>
              </p:ext>
            </p:extLst>
          </p:nvPr>
        </p:nvGraphicFramePr>
        <p:xfrm>
          <a:off x="12154000" y="6879211"/>
          <a:ext cx="11164939" cy="4741520"/>
        </p:xfrm>
        <a:graphic>
          <a:graphicData uri="http://schemas.openxmlformats.org/drawingml/2006/chart">
            <c:chart xmlns:c="http://schemas.openxmlformats.org/drawingml/2006/chart" xmlns:r="http://schemas.openxmlformats.org/officeDocument/2006/relationships" r:id="rId3"/>
          </a:graphicData>
        </a:graphic>
      </p:graphicFrame>
      <p:sp>
        <p:nvSpPr>
          <p:cNvPr id="510" name="Competent accuracy for lithography usage at advanced technology nodes"/>
          <p:cNvSpPr txBox="1"/>
          <p:nvPr/>
        </p:nvSpPr>
        <p:spPr>
          <a:xfrm>
            <a:off x="13218452" y="11644962"/>
            <a:ext cx="10735702" cy="14260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4200"/>
            </a:lvl1pPr>
          </a:lstStyle>
          <a:p>
            <a:r>
              <a:rPr dirty="0"/>
              <a:t>Competent accuracy for lithography usage</a:t>
            </a:r>
            <a:r>
              <a:rPr lang="en-US" dirty="0"/>
              <a:t> (</a:t>
            </a:r>
            <a:r>
              <a:rPr lang="en-US" sz="4400" dirty="0"/>
              <a:t>in consultation with industry)</a:t>
            </a:r>
          </a:p>
        </p:txBody>
      </p:sp>
      <p:pic>
        <p:nvPicPr>
          <p:cNvPr id="511" name="ED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5800" y="2331813"/>
            <a:ext cx="7634172" cy="3921868"/>
          </a:xfrm>
          <a:prstGeom prst="rect">
            <a:avLst/>
          </a:prstGeom>
          <a:ln w="12700">
            <a:miter lim="400000"/>
          </a:ln>
        </p:spPr>
      </p:pic>
      <p:sp>
        <p:nvSpPr>
          <p:cNvPr id="512" name="Accuracy measures…"/>
          <p:cNvSpPr txBox="1"/>
          <p:nvPr/>
        </p:nvSpPr>
        <p:spPr>
          <a:xfrm>
            <a:off x="1146909" y="7078053"/>
            <a:ext cx="8792040" cy="5519460"/>
          </a:xfrm>
          <a:prstGeom prst="rect">
            <a:avLst/>
          </a:prstGeom>
          <a:ln w="38100">
            <a:solidFill>
              <a:schemeClr val="accent1"/>
            </a:solidFill>
            <a:miter/>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800">
                <a:latin typeface="Helvetica"/>
                <a:ea typeface="Helvetica"/>
                <a:cs typeface="Helvetica"/>
                <a:sym typeface="Helvetica"/>
              </a:defRPr>
            </a:pPr>
            <a:r>
              <a:rPr sz="3200" dirty="0"/>
              <a:t>Accuracy measures</a:t>
            </a:r>
          </a:p>
          <a:p>
            <a:pPr marL="476250" indent="-476250" algn="l" defTabSz="457200">
              <a:buSzPct val="125000"/>
              <a:buChar char="•"/>
              <a:defRPr sz="2800" b="0">
                <a:latin typeface="Helvetica"/>
                <a:ea typeface="Helvetica"/>
                <a:cs typeface="Helvetica"/>
                <a:sym typeface="Helvetica"/>
              </a:defRPr>
            </a:pPr>
            <a:r>
              <a:rPr sz="3200" dirty="0"/>
              <a:t>Edge Displacement Error (EDE)</a:t>
            </a:r>
          </a:p>
          <a:p>
            <a:pPr marL="1111250" lvl="1" indent="-476250" algn="l" defTabSz="457200">
              <a:buSzPct val="125000"/>
              <a:buChar char="•"/>
              <a:defRPr sz="2800" b="0">
                <a:latin typeface="Helvetica"/>
                <a:ea typeface="Helvetica"/>
                <a:cs typeface="Helvetica"/>
                <a:sym typeface="Helvetica"/>
              </a:defRPr>
            </a:pPr>
            <a:r>
              <a:rPr sz="3200" dirty="0"/>
              <a:t>The distance between the golden edge and the predicted one of the bounding boxes</a:t>
            </a:r>
          </a:p>
          <a:p>
            <a:pPr marL="1111250" lvl="1" indent="-476250" algn="l" defTabSz="457200">
              <a:buSzPct val="125000"/>
              <a:buChar char="•"/>
              <a:defRPr sz="2800" b="0">
                <a:latin typeface="Helvetica"/>
                <a:ea typeface="Helvetica"/>
                <a:cs typeface="Helvetica"/>
                <a:sym typeface="Helvetica"/>
              </a:defRPr>
            </a:pPr>
            <a:r>
              <a:rPr sz="3200" dirty="0"/>
              <a:t>The smaller, the better</a:t>
            </a:r>
          </a:p>
          <a:p>
            <a:pPr marL="1111250" lvl="1" indent="-476250" algn="l" defTabSz="457200">
              <a:buSzPct val="125000"/>
              <a:buChar char="•"/>
              <a:defRPr sz="2800" b="0">
                <a:latin typeface="Helvetica"/>
                <a:ea typeface="Helvetica"/>
                <a:cs typeface="Helvetica"/>
                <a:sym typeface="Helvetica"/>
              </a:defRPr>
            </a:pPr>
            <a:r>
              <a:rPr sz="3200" dirty="0"/>
              <a:t>Captures bounding box mismatch</a:t>
            </a:r>
          </a:p>
          <a:p>
            <a:pPr marL="476250" indent="-476250" algn="l" defTabSz="457200">
              <a:buSzPct val="125000"/>
              <a:buChar char="•"/>
              <a:defRPr sz="2800" b="0">
                <a:latin typeface="Helvetica"/>
                <a:ea typeface="Helvetica"/>
                <a:cs typeface="Helvetica"/>
                <a:sym typeface="Helvetica"/>
              </a:defRPr>
            </a:pPr>
            <a:endParaRPr sz="3200" dirty="0"/>
          </a:p>
          <a:p>
            <a:pPr marL="476250" indent="-476250" algn="l" defTabSz="457200">
              <a:buSzPct val="125000"/>
              <a:buChar char="•"/>
              <a:defRPr sz="2800" b="0">
                <a:latin typeface="Helvetica"/>
                <a:ea typeface="Helvetica"/>
                <a:cs typeface="Helvetica"/>
                <a:sym typeface="Helvetica"/>
              </a:defRPr>
            </a:pPr>
            <a:r>
              <a:rPr sz="3200" dirty="0"/>
              <a:t>IOU = Intersection/Union</a:t>
            </a:r>
          </a:p>
          <a:p>
            <a:pPr marL="1111250" lvl="1" indent="-476250" algn="l" defTabSz="457200">
              <a:buSzPct val="125000"/>
              <a:buChar char="•"/>
              <a:defRPr sz="2800" b="0">
                <a:latin typeface="Helvetica"/>
                <a:ea typeface="Helvetica"/>
                <a:cs typeface="Helvetica"/>
                <a:sym typeface="Helvetica"/>
              </a:defRPr>
            </a:pPr>
            <a:r>
              <a:rPr sz="3200" dirty="0"/>
              <a:t>The larger, the better</a:t>
            </a:r>
          </a:p>
          <a:p>
            <a:pPr marL="1111250" lvl="1" indent="-476250" algn="l" defTabSz="457200">
              <a:buSzPct val="125000"/>
              <a:buChar char="•"/>
              <a:defRPr sz="2800" b="0">
                <a:latin typeface="Helvetica"/>
                <a:ea typeface="Helvetica"/>
                <a:cs typeface="Helvetica"/>
                <a:sym typeface="Helvetica"/>
              </a:defRPr>
            </a:pPr>
            <a:r>
              <a:rPr sz="3200" dirty="0"/>
              <a:t>Captures contour mismatch</a:t>
            </a:r>
          </a:p>
        </p:txBody>
      </p:sp>
    </p:spTree>
    <p:extLst>
      <p:ext uri="{BB962C8B-B14F-4D97-AF65-F5344CB8AC3E}">
        <p14:creationId xmlns:p14="http://schemas.microsoft.com/office/powerpoint/2010/main" val="2738553835"/>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Conclusion"/>
          <p:cNvSpPr txBox="1">
            <a:spLocks noGrp="1"/>
          </p:cNvSpPr>
          <p:nvPr>
            <p:ph type="title"/>
          </p:nvPr>
        </p:nvSpPr>
        <p:spPr>
          <a:prstGeom prst="rect">
            <a:avLst/>
          </a:prstGeom>
        </p:spPr>
        <p:txBody>
          <a:bodyPr/>
          <a:lstStyle/>
          <a:p>
            <a:r>
              <a:rPr dirty="0"/>
              <a:t>Conclusion</a:t>
            </a:r>
            <a:r>
              <a:rPr lang="en-US" dirty="0"/>
              <a:t>s</a:t>
            </a:r>
            <a:endParaRPr dirty="0"/>
          </a:p>
        </p:txBody>
      </p:sp>
      <p:sp>
        <p:nvSpPr>
          <p:cNvPr id="543" name="LithoGAN…"/>
          <p:cNvSpPr txBox="1">
            <a:spLocks noGrp="1"/>
          </p:cNvSpPr>
          <p:nvPr>
            <p:ph type="body" idx="1"/>
          </p:nvPr>
        </p:nvSpPr>
        <p:spPr>
          <a:prstGeom prst="rect">
            <a:avLst/>
          </a:prstGeom>
        </p:spPr>
        <p:txBody>
          <a:bodyPr>
            <a:normAutofit/>
          </a:bodyPr>
          <a:lstStyle/>
          <a:p>
            <a:pPr marL="0" indent="0" defTabSz="751205">
              <a:spcBef>
                <a:spcPts val="5300"/>
              </a:spcBef>
              <a:buNone/>
              <a:defRPr sz="4368"/>
            </a:pPr>
            <a:r>
              <a:rPr b="1" dirty="0" err="1"/>
              <a:t>LithoGAN</a:t>
            </a:r>
            <a:endParaRPr b="1" dirty="0"/>
          </a:p>
          <a:p>
            <a:pPr marL="1155700" lvl="1" indent="-577850" defTabSz="751205">
              <a:spcBef>
                <a:spcPts val="5300"/>
              </a:spcBef>
              <a:defRPr sz="4368"/>
            </a:pPr>
            <a:r>
              <a:rPr lang="en-US" dirty="0"/>
              <a:t>E</a:t>
            </a:r>
            <a:r>
              <a:rPr dirty="0"/>
              <a:t>nd-to-end lithography modeling</a:t>
            </a:r>
          </a:p>
          <a:p>
            <a:pPr marL="1155700" lvl="1" indent="-577850" defTabSz="751205">
              <a:spcBef>
                <a:spcPts val="5300"/>
              </a:spcBef>
              <a:defRPr sz="4368"/>
            </a:pPr>
            <a:r>
              <a:rPr dirty="0"/>
              <a:t>CGAN paired with CN</a:t>
            </a:r>
            <a:r>
              <a:rPr lang="en-US" dirty="0"/>
              <a:t>N</a:t>
            </a:r>
            <a:endParaRPr dirty="0"/>
          </a:p>
          <a:p>
            <a:pPr marL="1155700" lvl="1" indent="-577850" defTabSz="751205">
              <a:spcBef>
                <a:spcPts val="5300"/>
              </a:spcBef>
              <a:defRPr sz="4368"/>
            </a:pPr>
            <a:r>
              <a:rPr dirty="0"/>
              <a:t>Competent accuracy for lithography usage at advanced technology nodes </a:t>
            </a:r>
          </a:p>
          <a:p>
            <a:pPr marL="1155700" lvl="1" indent="-577850" defTabSz="751205">
              <a:spcBef>
                <a:spcPts val="5300"/>
              </a:spcBef>
              <a:defRPr sz="4368"/>
            </a:pPr>
            <a:r>
              <a:rPr dirty="0"/>
              <a:t>Compelling runtime speedup for early technology</a:t>
            </a:r>
            <a:r>
              <a:rPr lang="en-US" altLang="zh-CN"/>
              <a:t>/design</a:t>
            </a:r>
            <a:r>
              <a:t> </a:t>
            </a:r>
            <a:r>
              <a:rPr dirty="0"/>
              <a:t>exploration</a:t>
            </a:r>
          </a:p>
          <a:p>
            <a:pPr marL="0" indent="0" defTabSz="751205">
              <a:spcBef>
                <a:spcPts val="5300"/>
              </a:spcBef>
              <a:buNone/>
              <a:defRPr sz="4368"/>
            </a:pPr>
            <a:r>
              <a:rPr b="1" dirty="0"/>
              <a:t>Further </a:t>
            </a:r>
            <a:r>
              <a:rPr lang="en-US" b="1" dirty="0"/>
              <a:t>directions</a:t>
            </a:r>
            <a:endParaRPr b="1" dirty="0"/>
          </a:p>
          <a:p>
            <a:pPr marL="1155700" lvl="1" indent="-577850" defTabSz="751205">
              <a:spcBef>
                <a:spcPts val="5300"/>
              </a:spcBef>
              <a:defRPr sz="4368"/>
            </a:pPr>
            <a:r>
              <a:rPr lang="en-US" dirty="0"/>
              <a:t>Lithography modeling for complex 2D shapes</a:t>
            </a:r>
            <a:endParaRPr dirty="0"/>
          </a:p>
          <a:p>
            <a:pPr marL="1155700" lvl="1" indent="-577850" defTabSz="751205">
              <a:spcBef>
                <a:spcPts val="5300"/>
              </a:spcBef>
              <a:defRPr sz="4368"/>
            </a:pPr>
            <a:r>
              <a:rPr lang="en-US" dirty="0"/>
              <a:t>DFM with </a:t>
            </a:r>
            <a:r>
              <a:rPr lang="en-US" dirty="0" err="1"/>
              <a:t>LithoGAN</a:t>
            </a:r>
            <a:endParaRPr lang="en-US" dirty="0"/>
          </a:p>
        </p:txBody>
      </p:sp>
      <p:sp>
        <p:nvSpPr>
          <p:cNvPr id="54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19</a:t>
            </a:fld>
            <a:endParaRPr/>
          </a:p>
        </p:txBody>
      </p:sp>
    </p:spTree>
    <p:extLst>
      <p:ext uri="{BB962C8B-B14F-4D97-AF65-F5344CB8AC3E}">
        <p14:creationId xmlns:p14="http://schemas.microsoft.com/office/powerpoint/2010/main" val="13214037"/>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Bottleneck in IC Manufacturing: Lithography"/>
          <p:cNvSpPr txBox="1">
            <a:spLocks noGrp="1"/>
          </p:cNvSpPr>
          <p:nvPr>
            <p:ph type="title"/>
          </p:nvPr>
        </p:nvSpPr>
        <p:spPr>
          <a:prstGeom prst="rect">
            <a:avLst/>
          </a:prstGeom>
        </p:spPr>
        <p:txBody>
          <a:bodyPr/>
          <a:lstStyle/>
          <a:p>
            <a:r>
              <a:rPr dirty="0"/>
              <a:t>Bottleneck in IC Manufacturing: Lithography</a:t>
            </a:r>
          </a:p>
        </p:txBody>
      </p:sp>
      <p:sp>
        <p:nvSpPr>
          <p:cNvPr id="146" name="Slide Number"/>
          <p:cNvSpPr txBox="1">
            <a:spLocks noGrp="1"/>
          </p:cNvSpPr>
          <p:nvPr>
            <p:ph type="sldNum" sz="quarter" idx="2"/>
          </p:nvPr>
        </p:nvSpPr>
        <p:spPr>
          <a:xfrm>
            <a:off x="12043765" y="13081000"/>
            <a:ext cx="283770" cy="46105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a:t>
            </a:fld>
            <a:endParaRPr/>
          </a:p>
        </p:txBody>
      </p:sp>
      <p:pic>
        <p:nvPicPr>
          <p:cNvPr id="9" name="Picture 8">
            <a:extLst>
              <a:ext uri="{FF2B5EF4-FFF2-40B4-BE49-F238E27FC236}">
                <a16:creationId xmlns:a16="http://schemas.microsoft.com/office/drawing/2014/main" xmlns="" id="{0A0299A5-F2BB-3C42-9863-95B69F5846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689" y="2708303"/>
            <a:ext cx="6326486" cy="7439185"/>
          </a:xfrm>
          <a:prstGeom prst="rect">
            <a:avLst/>
          </a:prstGeom>
        </p:spPr>
      </p:pic>
      <p:sp>
        <p:nvSpPr>
          <p:cNvPr id="17" name="Content Placeholder 6">
            <a:extLst>
              <a:ext uri="{FF2B5EF4-FFF2-40B4-BE49-F238E27FC236}">
                <a16:creationId xmlns:a16="http://schemas.microsoft.com/office/drawing/2014/main" xmlns="" id="{A8628817-C502-0147-B900-57526B951E7E}"/>
              </a:ext>
            </a:extLst>
          </p:cNvPr>
          <p:cNvSpPr txBox="1">
            <a:spLocks noGrp="1"/>
          </p:cNvSpPr>
          <p:nvPr>
            <p:ph type="body" idx="1"/>
          </p:nvPr>
        </p:nvSpPr>
        <p:spPr>
          <a:xfrm>
            <a:off x="1689100" y="11586848"/>
            <a:ext cx="21005800" cy="1111180"/>
          </a:xfrm>
          <a:prstGeom prst="rect">
            <a:avLst/>
          </a:prstGeom>
        </p:spPr>
        <p:txBody>
          <a:bodyPr/>
          <a:lstStyle/>
          <a:p>
            <a:pPr marL="0" indent="0" algn="ctr">
              <a:buNone/>
            </a:pPr>
            <a:r>
              <a:rPr lang="en-US" dirty="0"/>
              <a:t>Need to make sure design is manufacturable with high yield</a:t>
            </a:r>
          </a:p>
        </p:txBody>
      </p:sp>
      <p:sp>
        <p:nvSpPr>
          <p:cNvPr id="18" name="What you see is NOT what you get">
            <a:extLst>
              <a:ext uri="{FF2B5EF4-FFF2-40B4-BE49-F238E27FC236}">
                <a16:creationId xmlns:a16="http://schemas.microsoft.com/office/drawing/2014/main" xmlns="" id="{8FAB7D84-13E4-2D41-9C3A-1A4CF66E2562}"/>
              </a:ext>
            </a:extLst>
          </p:cNvPr>
          <p:cNvSpPr txBox="1"/>
          <p:nvPr/>
        </p:nvSpPr>
        <p:spPr>
          <a:xfrm>
            <a:off x="13547193" y="8258310"/>
            <a:ext cx="8760959" cy="1395254"/>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r>
              <a:rPr sz="4200" dirty="0"/>
              <a:t>What you see</a:t>
            </a:r>
            <a:r>
              <a:rPr lang="zh-CN" altLang="en-US" sz="4200" dirty="0"/>
              <a:t> </a:t>
            </a:r>
            <a:r>
              <a:rPr lang="en-US" altLang="zh-CN" sz="4200" dirty="0"/>
              <a:t>(at design)</a:t>
            </a:r>
            <a:r>
              <a:rPr sz="4200" dirty="0"/>
              <a:t> is </a:t>
            </a:r>
            <a:r>
              <a:rPr sz="4200" dirty="0">
                <a:solidFill>
                  <a:schemeClr val="tx1"/>
                </a:solidFill>
              </a:rPr>
              <a:t>NOT</a:t>
            </a:r>
            <a:r>
              <a:rPr sz="4200" dirty="0"/>
              <a:t> what you get</a:t>
            </a:r>
            <a:r>
              <a:rPr lang="en-US" sz="4200" dirty="0"/>
              <a:t> (at fab)</a:t>
            </a:r>
            <a:endParaRPr sz="4200" dirty="0"/>
          </a:p>
        </p:txBody>
      </p:sp>
      <p:pic>
        <p:nvPicPr>
          <p:cNvPr id="15" name="Picture 14">
            <a:extLst>
              <a:ext uri="{FF2B5EF4-FFF2-40B4-BE49-F238E27FC236}">
                <a16:creationId xmlns:a16="http://schemas.microsoft.com/office/drawing/2014/main" xmlns="" id="{E900440B-4BFF-EF48-BF08-0071E66533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76775" y="4031955"/>
            <a:ext cx="10901797" cy="3866334"/>
          </a:xfrm>
          <a:prstGeom prst="rect">
            <a:avLst/>
          </a:prstGeom>
        </p:spPr>
      </p:pic>
      <p:cxnSp>
        <p:nvCxnSpPr>
          <p:cNvPr id="13" name="Straight Arrow Connector 12">
            <a:extLst>
              <a:ext uri="{FF2B5EF4-FFF2-40B4-BE49-F238E27FC236}">
                <a16:creationId xmlns:a16="http://schemas.microsoft.com/office/drawing/2014/main" xmlns="" id="{F08387B8-6528-E145-B570-A6AA52F48FF7}"/>
              </a:ext>
            </a:extLst>
          </p:cNvPr>
          <p:cNvCxnSpPr>
            <a:cxnSpLocks/>
          </p:cNvCxnSpPr>
          <p:nvPr/>
        </p:nvCxnSpPr>
        <p:spPr>
          <a:xfrm>
            <a:off x="6087979" y="8897567"/>
            <a:ext cx="1015554" cy="0"/>
          </a:xfrm>
          <a:prstGeom prst="straightConnector1">
            <a:avLst/>
          </a:prstGeom>
          <a:ln w="63500">
            <a:solidFill>
              <a:schemeClr val="tx1"/>
            </a:solidFill>
            <a:tailEnd type="triangle"/>
          </a:ln>
        </p:spPr>
        <p:style>
          <a:lnRef idx="1">
            <a:schemeClr val="accent2"/>
          </a:lnRef>
          <a:fillRef idx="0">
            <a:schemeClr val="accent2"/>
          </a:fillRef>
          <a:effectRef idx="0">
            <a:schemeClr val="accent2"/>
          </a:effectRef>
          <a:fontRef idx="minor">
            <a:schemeClr val="tx1"/>
          </a:fontRef>
        </p:style>
      </p:cxnSp>
      <p:grpSp>
        <p:nvGrpSpPr>
          <p:cNvPr id="12" name="Group 11">
            <a:extLst>
              <a:ext uri="{FF2B5EF4-FFF2-40B4-BE49-F238E27FC236}">
                <a16:creationId xmlns:a16="http://schemas.microsoft.com/office/drawing/2014/main" xmlns="" id="{2A4CF4C4-71FE-8744-A544-A396BCB811DD}"/>
              </a:ext>
            </a:extLst>
          </p:cNvPr>
          <p:cNvGrpSpPr/>
          <p:nvPr/>
        </p:nvGrpSpPr>
        <p:grpSpPr>
          <a:xfrm>
            <a:off x="7103533" y="4627040"/>
            <a:ext cx="3200400" cy="5981700"/>
            <a:chOff x="7103533" y="4747355"/>
            <a:chExt cx="3200400" cy="5981700"/>
          </a:xfrm>
        </p:grpSpPr>
        <p:pic>
          <p:nvPicPr>
            <p:cNvPr id="8" name="Graphic 7">
              <a:extLst>
                <a:ext uri="{FF2B5EF4-FFF2-40B4-BE49-F238E27FC236}">
                  <a16:creationId xmlns:a16="http://schemas.microsoft.com/office/drawing/2014/main" xmlns="" id="{5831F4AB-187E-BE42-B9BD-5227F07F70B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7103533" y="4747355"/>
              <a:ext cx="3200400" cy="5981700"/>
            </a:xfrm>
            <a:prstGeom prst="rect">
              <a:avLst/>
            </a:prstGeom>
          </p:spPr>
        </p:pic>
        <p:pic>
          <p:nvPicPr>
            <p:cNvPr id="11" name="Picture 10">
              <a:extLst>
                <a:ext uri="{FF2B5EF4-FFF2-40B4-BE49-F238E27FC236}">
                  <a16:creationId xmlns:a16="http://schemas.microsoft.com/office/drawing/2014/main" xmlns="" id="{BAF2C6E7-F69C-8040-A950-7BD12DF7BF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49909" y="5430384"/>
              <a:ext cx="1805392" cy="1805392"/>
            </a:xfrm>
            <a:prstGeom prst="rect">
              <a:avLst/>
            </a:prstGeom>
          </p:spPr>
        </p:pic>
      </p:grpSp>
    </p:spTree>
    <p:extLst>
      <p:ext uri="{BB962C8B-B14F-4D97-AF65-F5344CB8AC3E}">
        <p14:creationId xmlns:p14="http://schemas.microsoft.com/office/powerpoint/2010/main" val="2120107950"/>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Thank you!"/>
          <p:cNvSpPr txBox="1">
            <a:spLocks noGrp="1"/>
          </p:cNvSpPr>
          <p:nvPr>
            <p:ph type="title"/>
          </p:nvPr>
        </p:nvSpPr>
        <p:spPr>
          <a:prstGeom prst="rect">
            <a:avLst/>
          </a:prstGeom>
        </p:spPr>
        <p:txBody>
          <a:bodyPr>
            <a:normAutofit/>
          </a:bodyPr>
          <a:lstStyle>
            <a:lvl1pPr>
              <a:defRPr>
                <a:solidFill>
                  <a:srgbClr val="333399"/>
                </a:solidFill>
              </a:defRPr>
            </a:lvl1pPr>
          </a:lstStyle>
          <a:p>
            <a:r>
              <a:rPr sz="8800" dirty="0"/>
              <a:t>Thank you!</a:t>
            </a:r>
            <a:r>
              <a:rPr lang="en-US" sz="8800" dirty="0"/>
              <a:t/>
            </a:r>
            <a:br>
              <a:rPr lang="en-US" sz="8800" dirty="0"/>
            </a:br>
            <a:r>
              <a:rPr lang="en-US" sz="8800" dirty="0"/>
              <a:t/>
            </a:r>
            <a:br>
              <a:rPr lang="en-US" sz="8800" dirty="0"/>
            </a:br>
            <a:r>
              <a:rPr lang="en-US" sz="6800" dirty="0"/>
              <a:t>Welcome to our poster for more details</a:t>
            </a:r>
            <a:endParaRPr sz="6800" dirty="0"/>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Design and Manufacturing w. Lithography Model"/>
          <p:cNvSpPr txBox="1">
            <a:spLocks noGrp="1"/>
          </p:cNvSpPr>
          <p:nvPr>
            <p:ph type="title"/>
          </p:nvPr>
        </p:nvSpPr>
        <p:spPr>
          <a:xfrm>
            <a:off x="1517650" y="330200"/>
            <a:ext cx="21348700" cy="1428429"/>
          </a:xfrm>
          <a:prstGeom prst="rect">
            <a:avLst/>
          </a:prstGeom>
        </p:spPr>
        <p:txBody>
          <a:bodyPr>
            <a:normAutofit/>
          </a:bodyPr>
          <a:lstStyle>
            <a:lvl1pPr defTabSz="817244">
              <a:defRPr sz="7326"/>
            </a:lvl1pPr>
          </a:lstStyle>
          <a:p>
            <a:r>
              <a:rPr dirty="0"/>
              <a:t>Design and Manufacturing w</a:t>
            </a:r>
            <a:r>
              <a:rPr lang="en-US" dirty="0"/>
              <a:t>/</a:t>
            </a:r>
            <a:r>
              <a:rPr dirty="0"/>
              <a:t> Lithography Model </a:t>
            </a:r>
          </a:p>
        </p:txBody>
      </p:sp>
      <p:sp>
        <p:nvSpPr>
          <p:cNvPr id="155" name="Body"/>
          <p:cNvSpPr txBox="1">
            <a:spLocks noGrp="1"/>
          </p:cNvSpPr>
          <p:nvPr>
            <p:ph type="body" idx="1"/>
          </p:nvPr>
        </p:nvSpPr>
        <p:spPr>
          <a:prstGeom prst="rect">
            <a:avLst/>
          </a:prstGeom>
        </p:spPr>
        <p:txBody>
          <a:bodyPr/>
          <a:lstStyle/>
          <a:p>
            <a:endParaRPr dirty="0"/>
          </a:p>
        </p:txBody>
      </p:sp>
      <p:sp>
        <p:nvSpPr>
          <p:cNvPr id="156" name="Slide Number"/>
          <p:cNvSpPr txBox="1">
            <a:spLocks noGrp="1"/>
          </p:cNvSpPr>
          <p:nvPr>
            <p:ph type="sldNum" sz="quarter" idx="2"/>
          </p:nvPr>
        </p:nvSpPr>
        <p:spPr>
          <a:xfrm>
            <a:off x="12043765" y="13081000"/>
            <a:ext cx="283770" cy="46105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a:t>
            </a:fld>
            <a:endParaRPr/>
          </a:p>
        </p:txBody>
      </p:sp>
      <p:pic>
        <p:nvPicPr>
          <p:cNvPr id="157" name="litho_sim_role.pdf"/>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573908" y="2100666"/>
            <a:ext cx="17507254" cy="10140613"/>
          </a:xfrm>
          <a:prstGeom prst="rect">
            <a:avLst/>
          </a:prstGeom>
          <a:ln w="12700">
            <a:miter lim="400000"/>
          </a:ln>
        </p:spPr>
      </p:pic>
      <p:pic>
        <p:nvPicPr>
          <p:cNvPr id="10" name="Picture 9">
            <a:extLst>
              <a:ext uri="{FF2B5EF4-FFF2-40B4-BE49-F238E27FC236}">
                <a16:creationId xmlns:a16="http://schemas.microsoft.com/office/drawing/2014/main" xmlns="" id="{FE81FA75-F8E1-6945-8F90-78EEF7384F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573908" y="2100666"/>
            <a:ext cx="17507254" cy="10140613"/>
          </a:xfrm>
          <a:prstGeom prst="rect">
            <a:avLst/>
          </a:prstGeom>
        </p:spPr>
      </p:pic>
      <p:sp>
        <p:nvSpPr>
          <p:cNvPr id="2" name="Rectangle 1">
            <a:extLst>
              <a:ext uri="{FF2B5EF4-FFF2-40B4-BE49-F238E27FC236}">
                <a16:creationId xmlns:a16="http://schemas.microsoft.com/office/drawing/2014/main" xmlns="" id="{3FBD5D7C-4A63-F542-B0E7-59B2771631FA}"/>
              </a:ext>
            </a:extLst>
          </p:cNvPr>
          <p:cNvSpPr/>
          <p:nvPr/>
        </p:nvSpPr>
        <p:spPr>
          <a:xfrm>
            <a:off x="810777" y="11598101"/>
            <a:ext cx="6322565" cy="1569660"/>
          </a:xfrm>
          <a:prstGeom prst="rect">
            <a:avLst/>
          </a:prstGeom>
        </p:spPr>
        <p:txBody>
          <a:bodyPr wrap="none">
            <a:spAutoFit/>
          </a:bodyPr>
          <a:lstStyle/>
          <a:p>
            <a:pPr algn="l"/>
            <a:r>
              <a:rPr lang="en-US" sz="3200" b="0" dirty="0">
                <a:solidFill>
                  <a:srgbClr val="333333"/>
                </a:solidFill>
                <a:latin typeface="Calibri" panose="020F0502020204030204" pitchFamily="34" charset="0"/>
                <a:cs typeface="Calibri" panose="020F0502020204030204" pitchFamily="34" charset="0"/>
              </a:rPr>
              <a:t>SRAF: Sub-Resolution Assist Feature</a:t>
            </a:r>
          </a:p>
          <a:p>
            <a:pPr algn="l"/>
            <a:r>
              <a:rPr lang="en-US" sz="3200" b="0" dirty="0">
                <a:solidFill>
                  <a:srgbClr val="333333"/>
                </a:solidFill>
                <a:latin typeface="Calibri" panose="020F0502020204030204" pitchFamily="34" charset="0"/>
                <a:cs typeface="Calibri" panose="020F0502020204030204" pitchFamily="34" charset="0"/>
              </a:rPr>
              <a:t>OPC: Optical Proximity Correction</a:t>
            </a:r>
          </a:p>
          <a:p>
            <a:r>
              <a:rPr lang="en-US" sz="3200" b="0" dirty="0">
                <a:solidFill>
                  <a:srgbClr val="333333"/>
                </a:solidFill>
                <a:latin typeface="Calibri" panose="020F0502020204030204" pitchFamily="34" charset="0"/>
                <a:cs typeface="Calibri" panose="020F0502020204030204" pitchFamily="34" charset="0"/>
              </a:rPr>
              <a:t>LCC: Lithography Compliance Check </a:t>
            </a:r>
            <a:endParaRPr lang="en-US" b="0" dirty="0">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xmlns="" id="{8DBA4D51-FFD8-B642-AE5B-C6C0D0020844}"/>
              </a:ext>
            </a:extLst>
          </p:cNvPr>
          <p:cNvSpPr/>
          <p:nvPr/>
        </p:nvSpPr>
        <p:spPr>
          <a:xfrm>
            <a:off x="10633456" y="12527310"/>
            <a:ext cx="3385863" cy="584775"/>
          </a:xfrm>
          <a:prstGeom prst="rect">
            <a:avLst/>
          </a:prstGeom>
        </p:spPr>
        <p:txBody>
          <a:bodyPr wrap="none">
            <a:spAutoFit/>
          </a:bodyPr>
          <a:lstStyle/>
          <a:p>
            <a:r>
              <a:rPr lang="en-US" sz="3200" b="0" dirty="0">
                <a:solidFill>
                  <a:srgbClr val="333333"/>
                </a:solidFill>
                <a:latin typeface="Calibri" panose="020F0502020204030204" pitchFamily="34" charset="0"/>
                <a:cs typeface="Calibri" panose="020F0502020204030204" pitchFamily="34" charset="0"/>
              </a:rPr>
              <a:t>[Courtesy Toshiba]</a:t>
            </a:r>
            <a:endParaRPr lang="en-US" b="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D5A3B1B4-CDB6-EC44-9EBD-7961C0C3CCD0}"/>
              </a:ext>
            </a:extLst>
          </p:cNvPr>
          <p:cNvSpPr txBox="1"/>
          <p:nvPr/>
        </p:nvSpPr>
        <p:spPr>
          <a:xfrm>
            <a:off x="14666976" y="9310142"/>
            <a:ext cx="8320531"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just" defTabSz="825500"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000000"/>
                </a:solidFill>
                <a:effectLst/>
                <a:uFillTx/>
                <a:latin typeface="Helvetica Neue"/>
                <a:ea typeface="Helvetica Neue"/>
                <a:cs typeface="Helvetica Neue"/>
                <a:sym typeface="Helvetica Neue"/>
              </a:rPr>
              <a:t>Fast &amp; accurate lithography model is highly desirable</a:t>
            </a:r>
          </a:p>
        </p:txBody>
      </p:sp>
    </p:spTree>
    <p:extLst>
      <p:ext uri="{BB962C8B-B14F-4D97-AF65-F5344CB8AC3E}">
        <p14:creationId xmlns:p14="http://schemas.microsoft.com/office/powerpoint/2010/main" val="12048117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itle 1"/>
          <p:cNvSpPr txBox="1">
            <a:spLocks noGrp="1"/>
          </p:cNvSpPr>
          <p:nvPr>
            <p:ph type="title"/>
          </p:nvPr>
        </p:nvSpPr>
        <p:spPr>
          <a:prstGeom prst="rect">
            <a:avLst/>
          </a:prstGeom>
        </p:spPr>
        <p:txBody>
          <a:bodyPr/>
          <a:lstStyle/>
          <a:p>
            <a:r>
              <a:t>Challenges in Lithography Modeling</a:t>
            </a:r>
          </a:p>
        </p:txBody>
      </p:sp>
      <p:sp>
        <p:nvSpPr>
          <p:cNvPr id="186" name="Slide Number Placeholder 2"/>
          <p:cNvSpPr txBox="1">
            <a:spLocks noGrp="1"/>
          </p:cNvSpPr>
          <p:nvPr>
            <p:ph type="sldNum" sz="quarter" idx="2"/>
          </p:nvPr>
        </p:nvSpPr>
        <p:spPr>
          <a:xfrm>
            <a:off x="12043765" y="13081000"/>
            <a:ext cx="283770" cy="46105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4</a:t>
            </a:fld>
            <a:endParaRPr/>
          </a:p>
        </p:txBody>
      </p:sp>
      <p:sp>
        <p:nvSpPr>
          <p:cNvPr id="188" name="Rectangle"/>
          <p:cNvSpPr/>
          <p:nvPr/>
        </p:nvSpPr>
        <p:spPr>
          <a:xfrm>
            <a:off x="-16934" y="2286000"/>
            <a:ext cx="24417868" cy="1005840"/>
          </a:xfrm>
          <a:prstGeom prst="rect">
            <a:avLst/>
          </a:prstGeom>
          <a:solidFill>
            <a:srgbClr val="DDDDDD"/>
          </a:solidFill>
          <a:ln w="12700">
            <a:miter lim="400000"/>
          </a:ln>
        </p:spPr>
        <p:txBody>
          <a:bodyPr lIns="121919" tIns="121919" rIns="121919" bIns="121919" anchor="ctr"/>
          <a:lstStyle/>
          <a:p>
            <a:pPr algn="l" defTabSz="2438400">
              <a:defRPr sz="6400" b="0">
                <a:latin typeface="Calibri"/>
                <a:ea typeface="Calibri"/>
                <a:cs typeface="Calibri"/>
                <a:sym typeface="Calibri"/>
              </a:defRPr>
            </a:pPr>
            <a:endParaRPr/>
          </a:p>
        </p:txBody>
      </p:sp>
      <p:grpSp>
        <p:nvGrpSpPr>
          <p:cNvPr id="197" name="Group"/>
          <p:cNvGrpSpPr/>
          <p:nvPr/>
        </p:nvGrpSpPr>
        <p:grpSpPr>
          <a:xfrm>
            <a:off x="883694" y="3651046"/>
            <a:ext cx="22574171" cy="3139219"/>
            <a:chOff x="0" y="0"/>
            <a:chExt cx="22574169" cy="3139217"/>
          </a:xfrm>
        </p:grpSpPr>
        <p:pic>
          <p:nvPicPr>
            <p:cNvPr id="190" name="Image" descr="Imag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012037" y="2116"/>
              <a:ext cx="2438401" cy="2433694"/>
            </a:xfrm>
            <a:prstGeom prst="rect">
              <a:avLst/>
            </a:prstGeom>
            <a:ln w="25400" cap="flat">
              <a:solidFill>
                <a:srgbClr val="333399"/>
              </a:solidFill>
              <a:prstDash val="solid"/>
              <a:miter lim="400000"/>
            </a:ln>
            <a:effectLst/>
          </p:spPr>
        </p:pic>
        <p:pic>
          <p:nvPicPr>
            <p:cNvPr id="191" name="Image" descr="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304" y="0"/>
              <a:ext cx="2438401" cy="2438400"/>
            </a:xfrm>
            <a:prstGeom prst="rect">
              <a:avLst/>
            </a:prstGeom>
            <a:ln w="25400" cap="flat">
              <a:solidFill>
                <a:srgbClr val="333399"/>
              </a:solidFill>
              <a:prstDash val="solid"/>
              <a:miter lim="400000"/>
            </a:ln>
            <a:effectLst/>
          </p:spPr>
        </p:pic>
        <p:sp>
          <p:nvSpPr>
            <p:cNvPr id="192" name="Rigorous Simulation"/>
            <p:cNvSpPr/>
            <p:nvPr/>
          </p:nvSpPr>
          <p:spPr>
            <a:xfrm>
              <a:off x="8365293" y="507417"/>
              <a:ext cx="5852158" cy="1384748"/>
            </a:xfrm>
            <a:prstGeom prst="roundRect">
              <a:avLst>
                <a:gd name="adj" fmla="val 0"/>
              </a:avLst>
            </a:prstGeom>
            <a:solidFill>
              <a:schemeClr val="accent3">
                <a:lumOff val="17647"/>
              </a:schemeClr>
            </a:solidFill>
            <a:ln w="127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ctr">
              <a:noAutofit/>
            </a:bodyPr>
            <a:lstStyle>
              <a:lvl1pPr defTabSz="2438400">
                <a:defRPr sz="4200"/>
              </a:lvl1pPr>
            </a:lstStyle>
            <a:p>
              <a:r>
                <a:rPr dirty="0"/>
                <a:t>Rigorous Simulation</a:t>
              </a:r>
            </a:p>
          </p:txBody>
        </p:sp>
        <p:sp>
          <p:nvSpPr>
            <p:cNvPr id="193" name="Line"/>
            <p:cNvSpPr/>
            <p:nvPr/>
          </p:nvSpPr>
          <p:spPr>
            <a:xfrm>
              <a:off x="2764530" y="1219200"/>
              <a:ext cx="5406939" cy="0"/>
            </a:xfrm>
            <a:prstGeom prst="line">
              <a:avLst/>
            </a:prstGeom>
            <a:noFill/>
            <a:ln w="50800" cap="flat">
              <a:solidFill>
                <a:srgbClr val="000000"/>
              </a:solidFill>
              <a:prstDash val="solid"/>
              <a:miter lim="800000"/>
              <a:tailEnd type="triangle" w="med" len="med"/>
            </a:ln>
            <a:effectLst/>
          </p:spPr>
          <p:txBody>
            <a:bodyPr wrap="square" lIns="121919" tIns="121919" rIns="121919" bIns="121919" numCol="1" anchor="t">
              <a:noAutofit/>
            </a:bodyPr>
            <a:lstStyle/>
            <a:p>
              <a:pPr algn="l" defTabSz="2438400">
                <a:defRPr sz="6400" b="0">
                  <a:latin typeface="Calibri"/>
                  <a:ea typeface="Calibri"/>
                  <a:cs typeface="Calibri"/>
                  <a:sym typeface="Calibri"/>
                </a:defRPr>
              </a:pPr>
              <a:endParaRPr/>
            </a:p>
          </p:txBody>
        </p:sp>
        <p:sp>
          <p:nvSpPr>
            <p:cNvPr id="194" name="Line"/>
            <p:cNvSpPr/>
            <p:nvPr/>
          </p:nvSpPr>
          <p:spPr>
            <a:xfrm>
              <a:off x="14411275" y="1219200"/>
              <a:ext cx="5406939" cy="0"/>
            </a:xfrm>
            <a:prstGeom prst="line">
              <a:avLst/>
            </a:prstGeom>
            <a:noFill/>
            <a:ln w="50800" cap="flat">
              <a:solidFill>
                <a:srgbClr val="000000"/>
              </a:solidFill>
              <a:prstDash val="solid"/>
              <a:miter lim="800000"/>
              <a:tailEnd type="triangle" w="med" len="med"/>
            </a:ln>
            <a:effectLst/>
          </p:spPr>
          <p:txBody>
            <a:bodyPr wrap="square" lIns="121919" tIns="121919" rIns="121919" bIns="121919" numCol="1" anchor="t">
              <a:noAutofit/>
            </a:bodyPr>
            <a:lstStyle/>
            <a:p>
              <a:pPr algn="l" defTabSz="2438400">
                <a:defRPr sz="6400" b="0">
                  <a:latin typeface="Calibri"/>
                  <a:ea typeface="Calibri"/>
                  <a:cs typeface="Calibri"/>
                  <a:sym typeface="Calibri"/>
                </a:defRPr>
              </a:pPr>
              <a:endParaRPr/>
            </a:p>
          </p:txBody>
        </p:sp>
        <p:sp>
          <p:nvSpPr>
            <p:cNvPr id="195" name="Mask Layout"/>
            <p:cNvSpPr txBox="1"/>
            <p:nvPr/>
          </p:nvSpPr>
          <p:spPr>
            <a:xfrm>
              <a:off x="0" y="2336577"/>
              <a:ext cx="2595226" cy="802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21919" tIns="121919" rIns="121919" bIns="121919" numCol="1" anchor="t">
              <a:spAutoFit/>
            </a:bodyPr>
            <a:lstStyle>
              <a:lvl1pPr algn="l" defTabSz="2438400">
                <a:defRPr sz="3600" b="0">
                  <a:latin typeface="Calibri"/>
                  <a:ea typeface="Calibri"/>
                  <a:cs typeface="Calibri"/>
                  <a:sym typeface="Calibri"/>
                </a:defRPr>
              </a:lvl1pPr>
            </a:lstStyle>
            <a:p>
              <a:r>
                <a:t>Mask Layout</a:t>
              </a:r>
            </a:p>
          </p:txBody>
        </p:sp>
        <p:sp>
          <p:nvSpPr>
            <p:cNvPr id="196" name="Resist Pattern"/>
            <p:cNvSpPr txBox="1"/>
            <p:nvPr/>
          </p:nvSpPr>
          <p:spPr>
            <a:xfrm>
              <a:off x="19772892" y="2336577"/>
              <a:ext cx="2801278" cy="802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21919" tIns="121919" rIns="121919" bIns="121919" numCol="1" anchor="t">
              <a:spAutoFit/>
            </a:bodyPr>
            <a:lstStyle>
              <a:lvl1pPr algn="l" defTabSz="2438400">
                <a:defRPr sz="3600" b="0">
                  <a:latin typeface="Calibri"/>
                  <a:ea typeface="Calibri"/>
                  <a:cs typeface="Calibri"/>
                  <a:sym typeface="Calibri"/>
                </a:defRPr>
              </a:lvl1pPr>
            </a:lstStyle>
            <a:p>
              <a:r>
                <a:t>Resist Pattern</a:t>
              </a:r>
            </a:p>
          </p:txBody>
        </p:sp>
      </p:grpSp>
      <p:sp>
        <p:nvSpPr>
          <p:cNvPr id="218" name="Rigorous simulation: physics-based simulation, e.g., Synopsys S-Litho"/>
          <p:cNvSpPr txBox="1"/>
          <p:nvPr/>
        </p:nvSpPr>
        <p:spPr>
          <a:xfrm>
            <a:off x="3893058" y="2363217"/>
            <a:ext cx="16597885" cy="851406"/>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nchor="ctr">
            <a:spAutoFit/>
          </a:bodyPr>
          <a:lstStyle/>
          <a:p>
            <a:pPr defTabSz="2438400">
              <a:defRPr sz="4000"/>
            </a:pPr>
            <a:r>
              <a:rPr dirty="0"/>
              <a:t>Rigorous simulation:</a:t>
            </a:r>
            <a:r>
              <a:rPr b="0" dirty="0"/>
              <a:t> physics-based simulation, e.g., Synopsys S-</a:t>
            </a:r>
            <a:r>
              <a:rPr b="0" dirty="0" err="1"/>
              <a:t>Litho</a:t>
            </a:r>
            <a:endParaRPr b="0" dirty="0"/>
          </a:p>
        </p:txBody>
      </p:sp>
      <p:sp>
        <p:nvSpPr>
          <p:cNvPr id="38" name="High accuracy but long runtime">
            <a:extLst>
              <a:ext uri="{FF2B5EF4-FFF2-40B4-BE49-F238E27FC236}">
                <a16:creationId xmlns:a16="http://schemas.microsoft.com/office/drawing/2014/main" xmlns="" id="{D3BFC5B5-46AA-4D4D-83A7-1CE716C281D5}"/>
              </a:ext>
            </a:extLst>
          </p:cNvPr>
          <p:cNvSpPr txBox="1"/>
          <p:nvPr/>
        </p:nvSpPr>
        <p:spPr>
          <a:xfrm>
            <a:off x="9741330" y="6212902"/>
            <a:ext cx="4901341" cy="827917"/>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p>
            <a:pPr defTabSz="2844800">
              <a:lnSpc>
                <a:spcPct val="90000"/>
              </a:lnSpc>
              <a:spcBef>
                <a:spcPts val="2000"/>
              </a:spcBef>
              <a:defRPr sz="4000"/>
            </a:pPr>
            <a:r>
              <a:rPr lang="en-US" sz="4200" dirty="0">
                <a:solidFill>
                  <a:schemeClr val="tx1"/>
                </a:solidFill>
              </a:rPr>
              <a:t>Accurate </a:t>
            </a:r>
            <a:r>
              <a:rPr sz="4200" dirty="0">
                <a:solidFill>
                  <a:schemeClr val="tx1"/>
                </a:solidFill>
              </a:rPr>
              <a:t>but</a:t>
            </a:r>
            <a:r>
              <a:rPr lang="en-US" sz="4200" dirty="0">
                <a:solidFill>
                  <a:schemeClr val="tx1"/>
                </a:solidFill>
              </a:rPr>
              <a:t> slow</a:t>
            </a:r>
            <a:endParaRPr sz="4200" dirty="0">
              <a:solidFill>
                <a:schemeClr val="tx1"/>
              </a:solidFill>
            </a:endParaRPr>
          </a:p>
        </p:txBody>
      </p:sp>
      <p:sp>
        <p:nvSpPr>
          <p:cNvPr id="17" name="Body">
            <a:extLst>
              <a:ext uri="{FF2B5EF4-FFF2-40B4-BE49-F238E27FC236}">
                <a16:creationId xmlns:a16="http://schemas.microsoft.com/office/drawing/2014/main" xmlns="" id="{E376F266-6446-3B4C-AD19-CD2E42EE126F}"/>
              </a:ext>
            </a:extLst>
          </p:cNvPr>
          <p:cNvSpPr txBox="1">
            <a:spLocks noGrp="1"/>
          </p:cNvSpPr>
          <p:nvPr>
            <p:ph type="body" idx="1"/>
          </p:nvPr>
        </p:nvSpPr>
        <p:spPr>
          <a:xfrm>
            <a:off x="1689100" y="8238996"/>
            <a:ext cx="21005800" cy="4207004"/>
          </a:xfrm>
          <a:prstGeom prst="rect">
            <a:avLst/>
          </a:prstGeom>
        </p:spPr>
        <p:txBody>
          <a:bodyPr>
            <a:normAutofit/>
          </a:bodyPr>
          <a:lstStyle/>
          <a:p>
            <a:r>
              <a:rPr lang="en-US" dirty="0"/>
              <a:t>Simulating 2 </a:t>
            </a:r>
            <a:r>
              <a:rPr lang="el-GR" dirty="0"/>
              <a:t>μ</a:t>
            </a:r>
            <a:r>
              <a:rPr lang="en-US" dirty="0"/>
              <a:t>m × 2 </a:t>
            </a:r>
            <a:r>
              <a:rPr lang="el-GR" dirty="0"/>
              <a:t>μ</a:t>
            </a:r>
            <a:r>
              <a:rPr lang="en-US" dirty="0"/>
              <a:t>m using Synopsys S-</a:t>
            </a:r>
            <a:r>
              <a:rPr lang="en-US" dirty="0" err="1"/>
              <a:t>Litho</a:t>
            </a:r>
            <a:r>
              <a:rPr lang="en-US" dirty="0"/>
              <a:t> ⟹ ~1 minute</a:t>
            </a:r>
          </a:p>
          <a:p>
            <a:r>
              <a:rPr lang="en-US" dirty="0"/>
              <a:t>A 2 mm × 2 mm chip contains 1M such clips ⟹ </a:t>
            </a:r>
            <a:r>
              <a:rPr lang="en-US"/>
              <a:t>1.9 </a:t>
            </a:r>
            <a:r>
              <a:rPr lang="en-US" smtClean="0"/>
              <a:t>years!</a:t>
            </a:r>
            <a:endParaRPr lang="en-US" dirty="0"/>
          </a:p>
          <a:p>
            <a:r>
              <a:rPr lang="en-US" dirty="0"/>
              <a:t>Intel Ivy Bridge 4C: 160 mm</a:t>
            </a:r>
            <a:r>
              <a:rPr lang="en-US" baseline="30000" dirty="0"/>
              <a:t>2</a:t>
            </a:r>
          </a:p>
        </p:txBody>
      </p:sp>
    </p:spTree>
    <p:extLst>
      <p:ext uri="{BB962C8B-B14F-4D97-AF65-F5344CB8AC3E}">
        <p14:creationId xmlns:p14="http://schemas.microsoft.com/office/powerpoint/2010/main" val="2234172750"/>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Title 1"/>
          <p:cNvSpPr txBox="1">
            <a:spLocks noGrp="1"/>
          </p:cNvSpPr>
          <p:nvPr>
            <p:ph type="title"/>
          </p:nvPr>
        </p:nvSpPr>
        <p:spPr>
          <a:prstGeom prst="rect">
            <a:avLst/>
          </a:prstGeom>
        </p:spPr>
        <p:txBody>
          <a:bodyPr/>
          <a:lstStyle/>
          <a:p>
            <a:r>
              <a:t>Challenges in Lithography Modeling</a:t>
            </a:r>
          </a:p>
        </p:txBody>
      </p:sp>
      <p:sp>
        <p:nvSpPr>
          <p:cNvPr id="186" name="Slide Number Placeholder 2"/>
          <p:cNvSpPr txBox="1">
            <a:spLocks noGrp="1"/>
          </p:cNvSpPr>
          <p:nvPr>
            <p:ph type="sldNum" sz="quarter" idx="2"/>
          </p:nvPr>
        </p:nvSpPr>
        <p:spPr>
          <a:xfrm>
            <a:off x="12043765" y="13081000"/>
            <a:ext cx="283770" cy="46105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5</a:t>
            </a:fld>
            <a:endParaRPr/>
          </a:p>
        </p:txBody>
      </p:sp>
      <p:sp>
        <p:nvSpPr>
          <p:cNvPr id="187" name="Rectangle"/>
          <p:cNvSpPr/>
          <p:nvPr/>
        </p:nvSpPr>
        <p:spPr>
          <a:xfrm>
            <a:off x="-16934" y="7712274"/>
            <a:ext cx="24490845" cy="1005840"/>
          </a:xfrm>
          <a:prstGeom prst="rect">
            <a:avLst/>
          </a:prstGeom>
          <a:solidFill>
            <a:schemeClr val="accent2">
              <a:lumOff val="21960"/>
            </a:schemeClr>
          </a:solidFill>
          <a:ln w="12700">
            <a:miter lim="400000"/>
          </a:ln>
        </p:spPr>
        <p:txBody>
          <a:bodyPr lIns="121919" tIns="121919" rIns="121919" bIns="121919" anchor="ctr"/>
          <a:lstStyle/>
          <a:p>
            <a:pPr algn="l" defTabSz="2438400">
              <a:defRPr sz="6400" b="0">
                <a:latin typeface="Calibri"/>
                <a:ea typeface="Calibri"/>
                <a:cs typeface="Calibri"/>
                <a:sym typeface="Calibri"/>
              </a:defRPr>
            </a:pPr>
            <a:endParaRPr/>
          </a:p>
        </p:txBody>
      </p:sp>
      <p:sp>
        <p:nvSpPr>
          <p:cNvPr id="188" name="Rectangle"/>
          <p:cNvSpPr/>
          <p:nvPr/>
        </p:nvSpPr>
        <p:spPr>
          <a:xfrm>
            <a:off x="-16934" y="2286000"/>
            <a:ext cx="24417868" cy="1005840"/>
          </a:xfrm>
          <a:prstGeom prst="rect">
            <a:avLst/>
          </a:prstGeom>
          <a:solidFill>
            <a:srgbClr val="DDDDDD"/>
          </a:solidFill>
          <a:ln w="12700">
            <a:miter lim="400000"/>
          </a:ln>
        </p:spPr>
        <p:txBody>
          <a:bodyPr lIns="121919" tIns="121919" rIns="121919" bIns="121919" anchor="ctr"/>
          <a:lstStyle/>
          <a:p>
            <a:pPr algn="l" defTabSz="2438400">
              <a:defRPr sz="6400" b="0">
                <a:latin typeface="Calibri"/>
                <a:ea typeface="Calibri"/>
                <a:cs typeface="Calibri"/>
                <a:sym typeface="Calibri"/>
              </a:defRPr>
            </a:pPr>
            <a:endParaRPr/>
          </a:p>
        </p:txBody>
      </p:sp>
      <p:sp>
        <p:nvSpPr>
          <p:cNvPr id="189" name="Rectangle 20"/>
          <p:cNvSpPr txBox="1"/>
          <p:nvPr/>
        </p:nvSpPr>
        <p:spPr>
          <a:xfrm>
            <a:off x="8371565" y="12128500"/>
            <a:ext cx="7640872" cy="827917"/>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p>
            <a:pPr defTabSz="2844800">
              <a:lnSpc>
                <a:spcPct val="90000"/>
              </a:lnSpc>
              <a:spcBef>
                <a:spcPts val="2000"/>
              </a:spcBef>
              <a:defRPr sz="4000"/>
            </a:pPr>
            <a:r>
              <a:rPr lang="en-US" sz="4200" dirty="0">
                <a:solidFill>
                  <a:schemeClr val="tx1"/>
                </a:solidFill>
              </a:rPr>
              <a:t>Sacrifices</a:t>
            </a:r>
            <a:r>
              <a:rPr lang="en-US" dirty="0">
                <a:solidFill>
                  <a:schemeClr val="tx1"/>
                </a:solidFill>
              </a:rPr>
              <a:t> accuracy for speed</a:t>
            </a:r>
            <a:endParaRPr dirty="0">
              <a:solidFill>
                <a:schemeClr val="tx1"/>
              </a:solidFill>
            </a:endParaRPr>
          </a:p>
        </p:txBody>
      </p:sp>
      <p:grpSp>
        <p:nvGrpSpPr>
          <p:cNvPr id="197" name="Group"/>
          <p:cNvGrpSpPr/>
          <p:nvPr/>
        </p:nvGrpSpPr>
        <p:grpSpPr>
          <a:xfrm>
            <a:off x="883694" y="3651046"/>
            <a:ext cx="22574171" cy="3139219"/>
            <a:chOff x="0" y="0"/>
            <a:chExt cx="22574169" cy="3139217"/>
          </a:xfrm>
        </p:grpSpPr>
        <p:pic>
          <p:nvPicPr>
            <p:cNvPr id="190" name="Image" descr="Imag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012037" y="2116"/>
              <a:ext cx="2438401" cy="2433694"/>
            </a:xfrm>
            <a:prstGeom prst="rect">
              <a:avLst/>
            </a:prstGeom>
            <a:ln w="25400" cap="flat">
              <a:solidFill>
                <a:srgbClr val="333399"/>
              </a:solidFill>
              <a:prstDash val="solid"/>
              <a:miter lim="400000"/>
            </a:ln>
            <a:effectLst/>
          </p:spPr>
        </p:pic>
        <p:pic>
          <p:nvPicPr>
            <p:cNvPr id="191" name="Image" descr="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304" y="0"/>
              <a:ext cx="2438401" cy="2438400"/>
            </a:xfrm>
            <a:prstGeom prst="rect">
              <a:avLst/>
            </a:prstGeom>
            <a:ln w="25400" cap="flat">
              <a:solidFill>
                <a:srgbClr val="333399"/>
              </a:solidFill>
              <a:prstDash val="solid"/>
              <a:miter lim="400000"/>
            </a:ln>
            <a:effectLst/>
          </p:spPr>
        </p:pic>
        <p:sp>
          <p:nvSpPr>
            <p:cNvPr id="192" name="Rigorous Simulation"/>
            <p:cNvSpPr/>
            <p:nvPr/>
          </p:nvSpPr>
          <p:spPr>
            <a:xfrm>
              <a:off x="8365293" y="507417"/>
              <a:ext cx="5852158" cy="1384748"/>
            </a:xfrm>
            <a:prstGeom prst="roundRect">
              <a:avLst>
                <a:gd name="adj" fmla="val 0"/>
              </a:avLst>
            </a:prstGeom>
            <a:solidFill>
              <a:schemeClr val="accent3">
                <a:lumOff val="17647"/>
              </a:schemeClr>
            </a:solidFill>
            <a:ln w="127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ctr">
              <a:noAutofit/>
            </a:bodyPr>
            <a:lstStyle>
              <a:lvl1pPr defTabSz="2438400">
                <a:defRPr sz="4200"/>
              </a:lvl1pPr>
            </a:lstStyle>
            <a:p>
              <a:r>
                <a:t>Rigorous Simulation</a:t>
              </a:r>
            </a:p>
          </p:txBody>
        </p:sp>
        <p:sp>
          <p:nvSpPr>
            <p:cNvPr id="193" name="Line"/>
            <p:cNvSpPr/>
            <p:nvPr/>
          </p:nvSpPr>
          <p:spPr>
            <a:xfrm>
              <a:off x="2764530" y="1219200"/>
              <a:ext cx="5406939" cy="0"/>
            </a:xfrm>
            <a:prstGeom prst="line">
              <a:avLst/>
            </a:prstGeom>
            <a:noFill/>
            <a:ln w="50800" cap="flat">
              <a:solidFill>
                <a:srgbClr val="000000"/>
              </a:solidFill>
              <a:prstDash val="solid"/>
              <a:miter lim="800000"/>
              <a:tailEnd type="triangle" w="med" len="med"/>
            </a:ln>
            <a:effectLst/>
          </p:spPr>
          <p:txBody>
            <a:bodyPr wrap="square" lIns="121919" tIns="121919" rIns="121919" bIns="121919" numCol="1" anchor="t">
              <a:noAutofit/>
            </a:bodyPr>
            <a:lstStyle/>
            <a:p>
              <a:pPr algn="l" defTabSz="2438400">
                <a:defRPr sz="6400" b="0">
                  <a:latin typeface="Calibri"/>
                  <a:ea typeface="Calibri"/>
                  <a:cs typeface="Calibri"/>
                  <a:sym typeface="Calibri"/>
                </a:defRPr>
              </a:pPr>
              <a:endParaRPr/>
            </a:p>
          </p:txBody>
        </p:sp>
        <p:sp>
          <p:nvSpPr>
            <p:cNvPr id="194" name="Line"/>
            <p:cNvSpPr/>
            <p:nvPr/>
          </p:nvSpPr>
          <p:spPr>
            <a:xfrm>
              <a:off x="14411275" y="1219200"/>
              <a:ext cx="5406939" cy="0"/>
            </a:xfrm>
            <a:prstGeom prst="line">
              <a:avLst/>
            </a:prstGeom>
            <a:noFill/>
            <a:ln w="50800" cap="flat">
              <a:solidFill>
                <a:srgbClr val="000000"/>
              </a:solidFill>
              <a:prstDash val="solid"/>
              <a:miter lim="800000"/>
              <a:tailEnd type="triangle" w="med" len="med"/>
            </a:ln>
            <a:effectLst/>
          </p:spPr>
          <p:txBody>
            <a:bodyPr wrap="square" lIns="121919" tIns="121919" rIns="121919" bIns="121919" numCol="1" anchor="t">
              <a:noAutofit/>
            </a:bodyPr>
            <a:lstStyle/>
            <a:p>
              <a:pPr algn="l" defTabSz="2438400">
                <a:defRPr sz="6400" b="0">
                  <a:latin typeface="Calibri"/>
                  <a:ea typeface="Calibri"/>
                  <a:cs typeface="Calibri"/>
                  <a:sym typeface="Calibri"/>
                </a:defRPr>
              </a:pPr>
              <a:endParaRPr/>
            </a:p>
          </p:txBody>
        </p:sp>
        <p:sp>
          <p:nvSpPr>
            <p:cNvPr id="195" name="Mask Layout"/>
            <p:cNvSpPr txBox="1"/>
            <p:nvPr/>
          </p:nvSpPr>
          <p:spPr>
            <a:xfrm>
              <a:off x="0" y="2336577"/>
              <a:ext cx="2595226" cy="802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21919" tIns="121919" rIns="121919" bIns="121919" numCol="1" anchor="t">
              <a:spAutoFit/>
            </a:bodyPr>
            <a:lstStyle>
              <a:lvl1pPr algn="l" defTabSz="2438400">
                <a:defRPr sz="3600" b="0">
                  <a:latin typeface="Calibri"/>
                  <a:ea typeface="Calibri"/>
                  <a:cs typeface="Calibri"/>
                  <a:sym typeface="Calibri"/>
                </a:defRPr>
              </a:lvl1pPr>
            </a:lstStyle>
            <a:p>
              <a:r>
                <a:t>Mask Layout</a:t>
              </a:r>
            </a:p>
          </p:txBody>
        </p:sp>
        <p:sp>
          <p:nvSpPr>
            <p:cNvPr id="196" name="Resist Pattern"/>
            <p:cNvSpPr txBox="1"/>
            <p:nvPr/>
          </p:nvSpPr>
          <p:spPr>
            <a:xfrm>
              <a:off x="19772892" y="2336577"/>
              <a:ext cx="2801278" cy="802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21919" tIns="121919" rIns="121919" bIns="121919" numCol="1" anchor="t">
              <a:spAutoFit/>
            </a:bodyPr>
            <a:lstStyle>
              <a:lvl1pPr algn="l" defTabSz="2438400">
                <a:defRPr sz="3600" b="0">
                  <a:latin typeface="Calibri"/>
                  <a:ea typeface="Calibri"/>
                  <a:cs typeface="Calibri"/>
                  <a:sym typeface="Calibri"/>
                </a:defRPr>
              </a:lvl1pPr>
            </a:lstStyle>
            <a:p>
              <a:r>
                <a:t>Resist Pattern</a:t>
              </a:r>
            </a:p>
          </p:txBody>
        </p:sp>
      </p:grpSp>
      <p:grpSp>
        <p:nvGrpSpPr>
          <p:cNvPr id="216" name="Group"/>
          <p:cNvGrpSpPr/>
          <p:nvPr/>
        </p:nvGrpSpPr>
        <p:grpSpPr>
          <a:xfrm>
            <a:off x="883694" y="9058251"/>
            <a:ext cx="22574171" cy="3150902"/>
            <a:chOff x="0" y="0"/>
            <a:chExt cx="22574169" cy="3150900"/>
          </a:xfrm>
        </p:grpSpPr>
        <p:pic>
          <p:nvPicPr>
            <p:cNvPr id="198" name="Picture 78" descr="Picture 7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8883" y="0"/>
              <a:ext cx="2438401" cy="2438400"/>
            </a:xfrm>
            <a:prstGeom prst="rect">
              <a:avLst/>
            </a:prstGeom>
            <a:ln w="12700" cap="flat">
              <a:noFill/>
              <a:miter lim="400000"/>
            </a:ln>
            <a:effectLst/>
          </p:spPr>
        </p:pic>
        <p:sp>
          <p:nvSpPr>
            <p:cNvPr id="199" name="Straight Arrow Connector 82"/>
            <p:cNvSpPr/>
            <p:nvPr/>
          </p:nvSpPr>
          <p:spPr>
            <a:xfrm>
              <a:off x="10316012" y="1219200"/>
              <a:ext cx="1950721" cy="0"/>
            </a:xfrm>
            <a:prstGeom prst="line">
              <a:avLst/>
            </a:prstGeom>
            <a:noFill/>
            <a:ln w="63500" cap="flat">
              <a:solidFill>
                <a:srgbClr val="2F2F98"/>
              </a:solidFill>
              <a:prstDash val="solid"/>
              <a:round/>
              <a:tailEnd type="triangle" w="med" len="med"/>
            </a:ln>
            <a:effectLst/>
          </p:spPr>
          <p:txBody>
            <a:bodyPr wrap="square" lIns="121919" tIns="121919" rIns="121919" bIns="121919" numCol="1" anchor="t">
              <a:noAutofit/>
            </a:bodyPr>
            <a:lstStyle/>
            <a:p>
              <a:pPr algn="l" defTabSz="2438400">
                <a:defRPr sz="4800" b="0"/>
              </a:pPr>
              <a:endParaRPr/>
            </a:p>
          </p:txBody>
        </p:sp>
        <p:sp>
          <p:nvSpPr>
            <p:cNvPr id="200" name="TextBox 85"/>
            <p:cNvSpPr txBox="1"/>
            <p:nvPr/>
          </p:nvSpPr>
          <p:spPr>
            <a:xfrm>
              <a:off x="9936705" y="546235"/>
              <a:ext cx="2709334" cy="1272716"/>
            </a:xfrm>
            <a:prstGeom prst="rect">
              <a:avLst/>
            </a:prstGeom>
            <a:solidFill>
              <a:schemeClr val="accent2">
                <a:lumOff val="10980"/>
              </a:schemeClr>
            </a:solidFill>
            <a:ln w="127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spAutoFit/>
            </a:bodyPr>
            <a:lstStyle/>
            <a:p>
              <a:pPr defTabSz="2438400">
                <a:defRPr sz="3400">
                  <a:solidFill>
                    <a:srgbClr val="FFFFFF"/>
                  </a:solidFill>
                </a:defRPr>
              </a:pPr>
              <a:r>
                <a:t>Resist</a:t>
              </a:r>
            </a:p>
            <a:p>
              <a:pPr defTabSz="2438400">
                <a:defRPr sz="3400">
                  <a:solidFill>
                    <a:srgbClr val="FFFFFF"/>
                  </a:solidFill>
                </a:defRPr>
              </a:pPr>
              <a:r>
                <a:t>Model</a:t>
              </a:r>
            </a:p>
          </p:txBody>
        </p:sp>
        <p:pic>
          <p:nvPicPr>
            <p:cNvPr id="201" name="Image" descr="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304" y="0"/>
              <a:ext cx="2438401" cy="2438400"/>
            </a:xfrm>
            <a:prstGeom prst="rect">
              <a:avLst/>
            </a:prstGeom>
            <a:ln w="25400" cap="flat">
              <a:solidFill>
                <a:srgbClr val="333399"/>
              </a:solidFill>
              <a:prstDash val="solid"/>
              <a:miter lim="400000"/>
            </a:ln>
            <a:effectLst/>
          </p:spPr>
        </p:pic>
        <p:pic>
          <p:nvPicPr>
            <p:cNvPr id="202" name="Image" descr="Imag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012037" y="2116"/>
              <a:ext cx="2438401" cy="2433694"/>
            </a:xfrm>
            <a:prstGeom prst="rect">
              <a:avLst/>
            </a:prstGeom>
            <a:ln w="25400" cap="flat">
              <a:solidFill>
                <a:srgbClr val="333399"/>
              </a:solidFill>
              <a:prstDash val="solid"/>
              <a:miter lim="400000"/>
            </a:ln>
            <a:effectLst/>
          </p:spPr>
        </p:pic>
        <p:sp>
          <p:nvSpPr>
            <p:cNvPr id="203" name="Optical…"/>
            <p:cNvSpPr/>
            <p:nvPr/>
          </p:nvSpPr>
          <p:spPr>
            <a:xfrm>
              <a:off x="3310127" y="526825"/>
              <a:ext cx="2709334" cy="1384748"/>
            </a:xfrm>
            <a:prstGeom prst="roundRect">
              <a:avLst>
                <a:gd name="adj" fmla="val 0"/>
              </a:avLst>
            </a:prstGeom>
            <a:solidFill>
              <a:schemeClr val="accent2">
                <a:lumOff val="10980"/>
              </a:schemeClr>
            </a:solidFill>
            <a:ln w="127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ctr">
              <a:noAutofit/>
            </a:bodyPr>
            <a:lstStyle/>
            <a:p>
              <a:pPr defTabSz="2438400">
                <a:defRPr sz="3400">
                  <a:solidFill>
                    <a:srgbClr val="FFFFFF"/>
                  </a:solidFill>
                </a:defRPr>
              </a:pPr>
              <a:r>
                <a:rPr dirty="0"/>
                <a:t>Optical </a:t>
              </a:r>
            </a:p>
            <a:p>
              <a:pPr defTabSz="2438400">
                <a:defRPr sz="3400">
                  <a:solidFill>
                    <a:srgbClr val="FFFFFF"/>
                  </a:solidFill>
                </a:defRPr>
              </a:pPr>
              <a:r>
                <a:rPr dirty="0"/>
                <a:t>Model</a:t>
              </a:r>
            </a:p>
          </p:txBody>
        </p:sp>
        <p:sp>
          <p:nvSpPr>
            <p:cNvPr id="204" name="Threshold Processing"/>
            <p:cNvSpPr/>
            <p:nvPr/>
          </p:nvSpPr>
          <p:spPr>
            <a:xfrm>
              <a:off x="16563283" y="526825"/>
              <a:ext cx="2709335" cy="1384748"/>
            </a:xfrm>
            <a:prstGeom prst="roundRect">
              <a:avLst>
                <a:gd name="adj" fmla="val 0"/>
              </a:avLst>
            </a:prstGeom>
            <a:solidFill>
              <a:schemeClr val="accent2">
                <a:lumOff val="10980"/>
              </a:schemeClr>
            </a:solidFill>
            <a:ln w="127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ctr">
              <a:noAutofit/>
            </a:bodyPr>
            <a:lstStyle/>
            <a:p>
              <a:pPr defTabSz="2438400">
                <a:defRPr sz="3600">
                  <a:solidFill>
                    <a:srgbClr val="FFFFFF"/>
                  </a:solidFill>
                </a:defRPr>
              </a:pPr>
              <a:r>
                <a:rPr sz="3400"/>
                <a:t>Threshold Processin</a:t>
              </a:r>
              <a:r>
                <a:t>g</a:t>
              </a:r>
            </a:p>
          </p:txBody>
        </p:sp>
        <p:sp>
          <p:nvSpPr>
            <p:cNvPr id="205" name="Line"/>
            <p:cNvSpPr/>
            <p:nvPr/>
          </p:nvSpPr>
          <p:spPr>
            <a:xfrm>
              <a:off x="9254659" y="1219200"/>
              <a:ext cx="624671" cy="0"/>
            </a:xfrm>
            <a:prstGeom prst="line">
              <a:avLst/>
            </a:prstGeom>
            <a:noFill/>
            <a:ln w="50800" cap="flat">
              <a:solidFill>
                <a:srgbClr val="000000"/>
              </a:solidFill>
              <a:prstDash val="solid"/>
              <a:miter lim="800000"/>
              <a:tailEnd type="triangle" w="med" len="med"/>
            </a:ln>
            <a:effectLst/>
          </p:spPr>
          <p:txBody>
            <a:bodyPr wrap="square" lIns="121919" tIns="121919" rIns="121919" bIns="121919" numCol="1" anchor="t">
              <a:noAutofit/>
            </a:bodyPr>
            <a:lstStyle/>
            <a:p>
              <a:pPr algn="l" defTabSz="2438400">
                <a:defRPr sz="6400" b="0">
                  <a:latin typeface="Calibri"/>
                  <a:ea typeface="Calibri"/>
                  <a:cs typeface="Calibri"/>
                  <a:sym typeface="Calibri"/>
                </a:defRPr>
              </a:pPr>
              <a:endParaRPr/>
            </a:p>
          </p:txBody>
        </p:sp>
        <p:sp>
          <p:nvSpPr>
            <p:cNvPr id="206" name="Line"/>
            <p:cNvSpPr/>
            <p:nvPr/>
          </p:nvSpPr>
          <p:spPr>
            <a:xfrm>
              <a:off x="2657486" y="1219200"/>
              <a:ext cx="582794" cy="0"/>
            </a:xfrm>
            <a:prstGeom prst="line">
              <a:avLst/>
            </a:prstGeom>
            <a:noFill/>
            <a:ln w="50800" cap="flat">
              <a:solidFill>
                <a:srgbClr val="000000"/>
              </a:solidFill>
              <a:prstDash val="solid"/>
              <a:miter lim="800000"/>
              <a:tailEnd type="triangle" w="med" len="med"/>
            </a:ln>
            <a:effectLst/>
          </p:spPr>
          <p:txBody>
            <a:bodyPr wrap="square" lIns="121919" tIns="121919" rIns="121919" bIns="121919" numCol="1" anchor="t">
              <a:noAutofit/>
            </a:bodyPr>
            <a:lstStyle/>
            <a:p>
              <a:pPr algn="l" defTabSz="2438400">
                <a:defRPr sz="6400" b="0">
                  <a:latin typeface="Calibri"/>
                  <a:ea typeface="Calibri"/>
                  <a:cs typeface="Calibri"/>
                  <a:sym typeface="Calibri"/>
                </a:defRPr>
              </a:pPr>
              <a:endParaRPr/>
            </a:p>
          </p:txBody>
        </p:sp>
        <p:sp>
          <p:nvSpPr>
            <p:cNvPr id="207" name="Line"/>
            <p:cNvSpPr/>
            <p:nvPr/>
          </p:nvSpPr>
          <p:spPr>
            <a:xfrm>
              <a:off x="6089309" y="1219200"/>
              <a:ext cx="632975" cy="0"/>
            </a:xfrm>
            <a:prstGeom prst="line">
              <a:avLst/>
            </a:prstGeom>
            <a:noFill/>
            <a:ln w="50800" cap="flat">
              <a:solidFill>
                <a:srgbClr val="000000"/>
              </a:solidFill>
              <a:prstDash val="solid"/>
              <a:miter lim="800000"/>
              <a:tailEnd type="triangle" w="med" len="med"/>
            </a:ln>
            <a:effectLst/>
          </p:spPr>
          <p:txBody>
            <a:bodyPr wrap="square" lIns="121919" tIns="121919" rIns="121919" bIns="121919" numCol="1" anchor="t">
              <a:noAutofit/>
            </a:bodyPr>
            <a:lstStyle/>
            <a:p>
              <a:pPr algn="l" defTabSz="2438400">
                <a:defRPr sz="6400" b="0">
                  <a:latin typeface="Calibri"/>
                  <a:ea typeface="Calibri"/>
                  <a:cs typeface="Calibri"/>
                  <a:sym typeface="Calibri"/>
                </a:defRPr>
              </a:pPr>
              <a:endParaRPr/>
            </a:p>
          </p:txBody>
        </p:sp>
        <p:sp>
          <p:nvSpPr>
            <p:cNvPr id="208" name="Line"/>
            <p:cNvSpPr/>
            <p:nvPr/>
          </p:nvSpPr>
          <p:spPr>
            <a:xfrm>
              <a:off x="12703415" y="1219200"/>
              <a:ext cx="582793" cy="0"/>
            </a:xfrm>
            <a:prstGeom prst="line">
              <a:avLst/>
            </a:prstGeom>
            <a:noFill/>
            <a:ln w="50800" cap="flat">
              <a:solidFill>
                <a:srgbClr val="000000"/>
              </a:solidFill>
              <a:prstDash val="solid"/>
              <a:miter lim="800000"/>
              <a:tailEnd type="triangle" w="med" len="med"/>
            </a:ln>
            <a:effectLst/>
          </p:spPr>
          <p:txBody>
            <a:bodyPr wrap="square" lIns="121919" tIns="121919" rIns="121919" bIns="121919" numCol="1" anchor="t">
              <a:noAutofit/>
            </a:bodyPr>
            <a:lstStyle/>
            <a:p>
              <a:pPr algn="l" defTabSz="2438400">
                <a:defRPr sz="6400" b="0">
                  <a:latin typeface="Calibri"/>
                  <a:ea typeface="Calibri"/>
                  <a:cs typeface="Calibri"/>
                  <a:sym typeface="Calibri"/>
                </a:defRPr>
              </a:pPr>
              <a:endParaRPr/>
            </a:p>
          </p:txBody>
        </p:sp>
        <p:sp>
          <p:nvSpPr>
            <p:cNvPr id="209" name="Line"/>
            <p:cNvSpPr/>
            <p:nvPr/>
          </p:nvSpPr>
          <p:spPr>
            <a:xfrm>
              <a:off x="15923114" y="1219200"/>
              <a:ext cx="624672" cy="0"/>
            </a:xfrm>
            <a:prstGeom prst="line">
              <a:avLst/>
            </a:prstGeom>
            <a:noFill/>
            <a:ln w="50800" cap="flat">
              <a:solidFill>
                <a:srgbClr val="000000"/>
              </a:solidFill>
              <a:prstDash val="solid"/>
              <a:miter lim="800000"/>
              <a:tailEnd type="triangle" w="med" len="med"/>
            </a:ln>
            <a:effectLst/>
          </p:spPr>
          <p:txBody>
            <a:bodyPr wrap="square" lIns="121919" tIns="121919" rIns="121919" bIns="121919" numCol="1" anchor="t">
              <a:noAutofit/>
            </a:bodyPr>
            <a:lstStyle/>
            <a:p>
              <a:pPr algn="l" defTabSz="2438400">
                <a:defRPr sz="6400" b="0">
                  <a:latin typeface="Calibri"/>
                  <a:ea typeface="Calibri"/>
                  <a:cs typeface="Calibri"/>
                  <a:sym typeface="Calibri"/>
                </a:defRPr>
              </a:pPr>
              <a:endParaRPr/>
            </a:p>
          </p:txBody>
        </p:sp>
        <p:sp>
          <p:nvSpPr>
            <p:cNvPr id="210" name="Line"/>
            <p:cNvSpPr/>
            <p:nvPr/>
          </p:nvSpPr>
          <p:spPr>
            <a:xfrm>
              <a:off x="19292282" y="1219200"/>
              <a:ext cx="632976" cy="0"/>
            </a:xfrm>
            <a:prstGeom prst="line">
              <a:avLst/>
            </a:prstGeom>
            <a:noFill/>
            <a:ln w="50800" cap="flat">
              <a:solidFill>
                <a:srgbClr val="000000"/>
              </a:solidFill>
              <a:prstDash val="solid"/>
              <a:miter lim="800000"/>
              <a:tailEnd type="triangle" w="med" len="med"/>
            </a:ln>
            <a:effectLst/>
          </p:spPr>
          <p:txBody>
            <a:bodyPr wrap="square" lIns="121919" tIns="121919" rIns="121919" bIns="121919" numCol="1" anchor="t">
              <a:noAutofit/>
            </a:bodyPr>
            <a:lstStyle/>
            <a:p>
              <a:pPr algn="l" defTabSz="2438400">
                <a:defRPr sz="6400" b="0">
                  <a:latin typeface="Calibri"/>
                  <a:ea typeface="Calibri"/>
                  <a:cs typeface="Calibri"/>
                  <a:sym typeface="Calibri"/>
                </a:defRPr>
              </a:pPr>
              <a:endParaRPr/>
            </a:p>
          </p:txBody>
        </p:sp>
        <p:sp>
          <p:nvSpPr>
            <p:cNvPr id="211" name="Resist Pattern"/>
            <p:cNvSpPr txBox="1"/>
            <p:nvPr/>
          </p:nvSpPr>
          <p:spPr>
            <a:xfrm>
              <a:off x="19772892" y="2348260"/>
              <a:ext cx="2801278" cy="802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21919" tIns="121919" rIns="121919" bIns="121919" numCol="1" anchor="t">
              <a:spAutoFit/>
            </a:bodyPr>
            <a:lstStyle>
              <a:lvl1pPr algn="l" defTabSz="2438400">
                <a:defRPr sz="3600" b="0">
                  <a:latin typeface="Calibri"/>
                  <a:ea typeface="Calibri"/>
                  <a:cs typeface="Calibri"/>
                  <a:sym typeface="Calibri"/>
                </a:defRPr>
              </a:lvl1pPr>
            </a:lstStyle>
            <a:p>
              <a:r>
                <a:t>Resist Pattern</a:t>
              </a:r>
            </a:p>
          </p:txBody>
        </p:sp>
        <p:sp>
          <p:nvSpPr>
            <p:cNvPr id="212" name="Mask Layout"/>
            <p:cNvSpPr txBox="1"/>
            <p:nvPr/>
          </p:nvSpPr>
          <p:spPr>
            <a:xfrm>
              <a:off x="0" y="2348260"/>
              <a:ext cx="2595226" cy="802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21919" tIns="121919" rIns="121919" bIns="121919" numCol="1" anchor="t">
              <a:spAutoFit/>
            </a:bodyPr>
            <a:lstStyle>
              <a:lvl1pPr algn="l" defTabSz="2438400">
                <a:defRPr sz="3600" b="0">
                  <a:latin typeface="Calibri"/>
                  <a:ea typeface="Calibri"/>
                  <a:cs typeface="Calibri"/>
                  <a:sym typeface="Calibri"/>
                </a:defRPr>
              </a:lvl1pPr>
            </a:lstStyle>
            <a:p>
              <a:r>
                <a:t>Mask Layout</a:t>
              </a:r>
            </a:p>
          </p:txBody>
        </p:sp>
        <p:sp>
          <p:nvSpPr>
            <p:cNvPr id="213" name="Aerial Image"/>
            <p:cNvSpPr txBox="1"/>
            <p:nvPr/>
          </p:nvSpPr>
          <p:spPr>
            <a:xfrm>
              <a:off x="6635260" y="2348260"/>
              <a:ext cx="2578483" cy="802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21919" tIns="121919" rIns="121919" bIns="121919" numCol="1" anchor="t">
              <a:spAutoFit/>
            </a:bodyPr>
            <a:lstStyle>
              <a:lvl1pPr algn="l" defTabSz="2438400">
                <a:defRPr sz="3600" b="0">
                  <a:latin typeface="Calibri"/>
                  <a:ea typeface="Calibri"/>
                  <a:cs typeface="Calibri"/>
                  <a:sym typeface="Calibri"/>
                </a:defRPr>
              </a:lvl1pPr>
            </a:lstStyle>
            <a:p>
              <a:r>
                <a:t>Aerial Image</a:t>
              </a:r>
            </a:p>
          </p:txBody>
        </p:sp>
        <p:pic>
          <p:nvPicPr>
            <p:cNvPr id="214" name="Image" descr="Imag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3281215" y="63294"/>
              <a:ext cx="2646553" cy="2311811"/>
            </a:xfrm>
            <a:prstGeom prst="rect">
              <a:avLst/>
            </a:prstGeom>
            <a:ln w="12700" cap="flat">
              <a:noFill/>
              <a:miter lim="400000"/>
            </a:ln>
            <a:effectLst/>
          </p:spPr>
        </p:pic>
        <p:sp>
          <p:nvSpPr>
            <p:cNvPr id="215" name="Slicing Threshold"/>
            <p:cNvSpPr txBox="1"/>
            <p:nvPr/>
          </p:nvSpPr>
          <p:spPr>
            <a:xfrm>
              <a:off x="12844887" y="2348260"/>
              <a:ext cx="3382601" cy="802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21919" tIns="121919" rIns="121919" bIns="121919" numCol="1" anchor="t">
              <a:spAutoFit/>
            </a:bodyPr>
            <a:lstStyle>
              <a:lvl1pPr algn="l" defTabSz="2438400">
                <a:defRPr sz="3600" b="0">
                  <a:latin typeface="Calibri"/>
                  <a:ea typeface="Calibri"/>
                  <a:cs typeface="Calibri"/>
                  <a:sym typeface="Calibri"/>
                </a:defRPr>
              </a:lvl1pPr>
            </a:lstStyle>
            <a:p>
              <a:r>
                <a:t>Slicing Threshold</a:t>
              </a:r>
            </a:p>
          </p:txBody>
        </p:sp>
      </p:grpSp>
      <p:sp>
        <p:nvSpPr>
          <p:cNvPr id="217" name="Compact model: e.g., Mentor Calibre"/>
          <p:cNvSpPr txBox="1"/>
          <p:nvPr/>
        </p:nvSpPr>
        <p:spPr>
          <a:xfrm>
            <a:off x="7699105" y="7784308"/>
            <a:ext cx="8985791" cy="861772"/>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p>
            <a:pPr algn="l" defTabSz="2438400">
              <a:defRPr sz="4000"/>
            </a:pPr>
            <a:r>
              <a:rPr dirty="0"/>
              <a:t>Compact model:</a:t>
            </a:r>
            <a:r>
              <a:rPr b="0" dirty="0"/>
              <a:t> e.g., Mentor </a:t>
            </a:r>
            <a:r>
              <a:rPr b="0" dirty="0" err="1"/>
              <a:t>Calibre</a:t>
            </a:r>
            <a:endParaRPr b="0" dirty="0"/>
          </a:p>
        </p:txBody>
      </p:sp>
      <p:sp>
        <p:nvSpPr>
          <p:cNvPr id="218" name="Rigorous simulation: physics-based simulation, e.g., Synopsys S-Litho"/>
          <p:cNvSpPr txBox="1"/>
          <p:nvPr/>
        </p:nvSpPr>
        <p:spPr>
          <a:xfrm>
            <a:off x="3893058" y="2363217"/>
            <a:ext cx="16597885" cy="851406"/>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nchor="ctr">
            <a:spAutoFit/>
          </a:bodyPr>
          <a:lstStyle/>
          <a:p>
            <a:pPr defTabSz="2438400">
              <a:defRPr sz="4000"/>
            </a:pPr>
            <a:r>
              <a:rPr dirty="0"/>
              <a:t>Rigorous simulation:</a:t>
            </a:r>
            <a:r>
              <a:rPr b="0" dirty="0"/>
              <a:t> physics-based simulation, e.g., Synopsys S-</a:t>
            </a:r>
            <a:r>
              <a:rPr b="0" dirty="0" err="1"/>
              <a:t>Litho</a:t>
            </a:r>
            <a:endParaRPr b="0" dirty="0"/>
          </a:p>
        </p:txBody>
      </p:sp>
      <p:sp>
        <p:nvSpPr>
          <p:cNvPr id="39" name="High accuracy but long runtime">
            <a:extLst>
              <a:ext uri="{FF2B5EF4-FFF2-40B4-BE49-F238E27FC236}">
                <a16:creationId xmlns:a16="http://schemas.microsoft.com/office/drawing/2014/main" xmlns="" id="{37358E03-7FA1-004D-B499-67AE85B322C6}"/>
              </a:ext>
            </a:extLst>
          </p:cNvPr>
          <p:cNvSpPr txBox="1"/>
          <p:nvPr/>
        </p:nvSpPr>
        <p:spPr>
          <a:xfrm>
            <a:off x="9741330" y="6212902"/>
            <a:ext cx="4901341" cy="827917"/>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p>
            <a:pPr defTabSz="2844800">
              <a:lnSpc>
                <a:spcPct val="90000"/>
              </a:lnSpc>
              <a:spcBef>
                <a:spcPts val="2000"/>
              </a:spcBef>
              <a:defRPr sz="4000"/>
            </a:pPr>
            <a:r>
              <a:rPr lang="en-US" sz="4200" dirty="0">
                <a:solidFill>
                  <a:schemeClr val="tx1"/>
                </a:solidFill>
              </a:rPr>
              <a:t>Accurate </a:t>
            </a:r>
            <a:r>
              <a:rPr sz="4200" dirty="0">
                <a:solidFill>
                  <a:schemeClr val="tx1"/>
                </a:solidFill>
              </a:rPr>
              <a:t>but</a:t>
            </a:r>
            <a:r>
              <a:rPr lang="en-US" sz="4200" dirty="0">
                <a:solidFill>
                  <a:schemeClr val="tx1"/>
                </a:solidFill>
              </a:rPr>
              <a:t> slow</a:t>
            </a:r>
            <a:endParaRPr sz="4200" dirty="0">
              <a:solidFill>
                <a:schemeClr val="tx1"/>
              </a:solidFill>
            </a:endParaRP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Title 1"/>
          <p:cNvSpPr txBox="1">
            <a:spLocks noGrp="1"/>
          </p:cNvSpPr>
          <p:nvPr>
            <p:ph type="title"/>
          </p:nvPr>
        </p:nvSpPr>
        <p:spPr>
          <a:prstGeom prst="rect">
            <a:avLst/>
          </a:prstGeom>
        </p:spPr>
        <p:txBody>
          <a:bodyPr/>
          <a:lstStyle/>
          <a:p>
            <a:r>
              <a:rPr dirty="0"/>
              <a:t>Challenges in Lithography Modeling</a:t>
            </a:r>
          </a:p>
        </p:txBody>
      </p:sp>
      <p:sp>
        <p:nvSpPr>
          <p:cNvPr id="224" name="Slide Number Placeholder 2"/>
          <p:cNvSpPr txBox="1">
            <a:spLocks noGrp="1"/>
          </p:cNvSpPr>
          <p:nvPr>
            <p:ph type="sldNum" sz="quarter" idx="2"/>
          </p:nvPr>
        </p:nvSpPr>
        <p:spPr>
          <a:xfrm>
            <a:off x="12043765" y="13081000"/>
            <a:ext cx="283770" cy="46105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6</a:t>
            </a:fld>
            <a:endParaRPr/>
          </a:p>
        </p:txBody>
      </p:sp>
      <p:sp>
        <p:nvSpPr>
          <p:cNvPr id="225" name="Rectangle"/>
          <p:cNvSpPr/>
          <p:nvPr/>
        </p:nvSpPr>
        <p:spPr>
          <a:xfrm>
            <a:off x="-16934" y="7712274"/>
            <a:ext cx="24417868" cy="1005840"/>
          </a:xfrm>
          <a:prstGeom prst="rect">
            <a:avLst/>
          </a:prstGeom>
          <a:solidFill>
            <a:schemeClr val="accent5">
              <a:lumOff val="20196"/>
            </a:schemeClr>
          </a:solidFill>
          <a:ln w="12700">
            <a:miter lim="400000"/>
          </a:ln>
        </p:spPr>
        <p:txBody>
          <a:bodyPr lIns="121919" tIns="121919" rIns="121919" bIns="121919" anchor="ctr"/>
          <a:lstStyle/>
          <a:p>
            <a:pPr algn="l" defTabSz="2438400">
              <a:defRPr sz="6400" b="0">
                <a:latin typeface="Calibri"/>
                <a:ea typeface="Calibri"/>
                <a:cs typeface="Calibri"/>
                <a:sym typeface="Calibri"/>
              </a:defRPr>
            </a:pPr>
            <a:endParaRPr dirty="0"/>
          </a:p>
        </p:txBody>
      </p:sp>
      <p:sp>
        <p:nvSpPr>
          <p:cNvPr id="226" name="Rectangle"/>
          <p:cNvSpPr/>
          <p:nvPr/>
        </p:nvSpPr>
        <p:spPr>
          <a:xfrm>
            <a:off x="-16934" y="2286000"/>
            <a:ext cx="24417868" cy="1005840"/>
          </a:xfrm>
          <a:prstGeom prst="rect">
            <a:avLst/>
          </a:prstGeom>
          <a:solidFill>
            <a:srgbClr val="DDDDDD"/>
          </a:solidFill>
          <a:ln w="12700">
            <a:miter lim="400000"/>
          </a:ln>
        </p:spPr>
        <p:txBody>
          <a:bodyPr lIns="121919" tIns="121919" rIns="121919" bIns="121919" anchor="ctr"/>
          <a:lstStyle/>
          <a:p>
            <a:pPr algn="l" defTabSz="2438400">
              <a:defRPr sz="6400" b="0">
                <a:latin typeface="Calibri"/>
                <a:ea typeface="Calibri"/>
                <a:cs typeface="Calibri"/>
                <a:sym typeface="Calibri"/>
              </a:defRPr>
            </a:pPr>
            <a:endParaRPr/>
          </a:p>
        </p:txBody>
      </p:sp>
      <p:sp>
        <p:nvSpPr>
          <p:cNvPr id="227" name="Rectangle 20"/>
          <p:cNvSpPr txBox="1"/>
          <p:nvPr/>
        </p:nvSpPr>
        <p:spPr>
          <a:xfrm>
            <a:off x="6892794" y="12128500"/>
            <a:ext cx="10598412" cy="827917"/>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p>
            <a:pPr defTabSz="2844800">
              <a:lnSpc>
                <a:spcPct val="90000"/>
              </a:lnSpc>
              <a:spcBef>
                <a:spcPts val="2000"/>
              </a:spcBef>
              <a:defRPr sz="4000"/>
            </a:pPr>
            <a:r>
              <a:rPr lang="en-US" sz="4200" dirty="0"/>
              <a:t>Further speeds up resist modeling stage</a:t>
            </a:r>
            <a:endParaRPr sz="4200" dirty="0">
              <a:solidFill>
                <a:srgbClr val="FF9300"/>
              </a:solidFill>
            </a:endParaRPr>
          </a:p>
        </p:txBody>
      </p:sp>
      <p:grpSp>
        <p:nvGrpSpPr>
          <p:cNvPr id="246" name="Group"/>
          <p:cNvGrpSpPr/>
          <p:nvPr/>
        </p:nvGrpSpPr>
        <p:grpSpPr>
          <a:xfrm>
            <a:off x="883694" y="9058251"/>
            <a:ext cx="22574171" cy="3150902"/>
            <a:chOff x="0" y="0"/>
            <a:chExt cx="22574169" cy="3150900"/>
          </a:xfrm>
        </p:grpSpPr>
        <p:pic>
          <p:nvPicPr>
            <p:cNvPr id="228" name="Picture 78" descr="Picture 7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8883" y="0"/>
              <a:ext cx="2438401" cy="2438400"/>
            </a:xfrm>
            <a:prstGeom prst="rect">
              <a:avLst/>
            </a:prstGeom>
            <a:ln w="12700" cap="flat">
              <a:noFill/>
              <a:miter lim="400000"/>
            </a:ln>
            <a:effectLst/>
          </p:spPr>
        </p:pic>
        <p:sp>
          <p:nvSpPr>
            <p:cNvPr id="229" name="Straight Arrow Connector 82"/>
            <p:cNvSpPr/>
            <p:nvPr/>
          </p:nvSpPr>
          <p:spPr>
            <a:xfrm>
              <a:off x="10316012" y="1219200"/>
              <a:ext cx="1950721" cy="0"/>
            </a:xfrm>
            <a:prstGeom prst="line">
              <a:avLst/>
            </a:prstGeom>
            <a:noFill/>
            <a:ln w="63500" cap="flat">
              <a:solidFill>
                <a:srgbClr val="2F2F98"/>
              </a:solidFill>
              <a:prstDash val="solid"/>
              <a:round/>
              <a:tailEnd type="triangle" w="med" len="med"/>
            </a:ln>
            <a:effectLst/>
          </p:spPr>
          <p:txBody>
            <a:bodyPr wrap="square" lIns="121919" tIns="121919" rIns="121919" bIns="121919" numCol="1" anchor="t">
              <a:noAutofit/>
            </a:bodyPr>
            <a:lstStyle/>
            <a:p>
              <a:pPr algn="l" defTabSz="2438400">
                <a:defRPr sz="4800" b="0"/>
              </a:pPr>
              <a:endParaRPr/>
            </a:p>
          </p:txBody>
        </p:sp>
        <p:sp>
          <p:nvSpPr>
            <p:cNvPr id="230" name="TextBox 85"/>
            <p:cNvSpPr txBox="1"/>
            <p:nvPr/>
          </p:nvSpPr>
          <p:spPr>
            <a:xfrm>
              <a:off x="9936705" y="546235"/>
              <a:ext cx="2709334" cy="1272716"/>
            </a:xfrm>
            <a:prstGeom prst="rect">
              <a:avLst/>
            </a:prstGeom>
            <a:solidFill>
              <a:schemeClr val="accent5"/>
            </a:solidFill>
            <a:ln w="127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t">
              <a:spAutoFit/>
            </a:bodyPr>
            <a:lstStyle/>
            <a:p>
              <a:pPr defTabSz="2438400">
                <a:defRPr sz="3400">
                  <a:solidFill>
                    <a:srgbClr val="FFFFFF"/>
                  </a:solidFill>
                </a:defRPr>
              </a:pPr>
              <a:r>
                <a:rPr dirty="0"/>
                <a:t>Machine</a:t>
              </a:r>
            </a:p>
            <a:p>
              <a:pPr defTabSz="2438400">
                <a:defRPr sz="3400">
                  <a:solidFill>
                    <a:srgbClr val="FFFFFF"/>
                  </a:solidFill>
                </a:defRPr>
              </a:pPr>
              <a:r>
                <a:rPr dirty="0"/>
                <a:t>Learning</a:t>
              </a:r>
            </a:p>
          </p:txBody>
        </p:sp>
        <p:pic>
          <p:nvPicPr>
            <p:cNvPr id="231" name="Image" descr="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304" y="0"/>
              <a:ext cx="2438401" cy="2438400"/>
            </a:xfrm>
            <a:prstGeom prst="rect">
              <a:avLst/>
            </a:prstGeom>
            <a:ln w="25400" cap="flat">
              <a:solidFill>
                <a:srgbClr val="333399"/>
              </a:solidFill>
              <a:prstDash val="solid"/>
              <a:miter lim="400000"/>
            </a:ln>
            <a:effectLst/>
          </p:spPr>
        </p:pic>
        <p:pic>
          <p:nvPicPr>
            <p:cNvPr id="232" name="Image" descr="Imag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0012037" y="2116"/>
              <a:ext cx="2438401" cy="2433694"/>
            </a:xfrm>
            <a:prstGeom prst="rect">
              <a:avLst/>
            </a:prstGeom>
            <a:ln w="25400" cap="flat">
              <a:solidFill>
                <a:srgbClr val="333399"/>
              </a:solidFill>
              <a:prstDash val="solid"/>
              <a:miter lim="400000"/>
            </a:ln>
            <a:effectLst/>
          </p:spPr>
        </p:pic>
        <p:sp>
          <p:nvSpPr>
            <p:cNvPr id="233" name="Optical…"/>
            <p:cNvSpPr/>
            <p:nvPr/>
          </p:nvSpPr>
          <p:spPr>
            <a:xfrm>
              <a:off x="3310127" y="526825"/>
              <a:ext cx="2709334" cy="1384748"/>
            </a:xfrm>
            <a:prstGeom prst="roundRect">
              <a:avLst>
                <a:gd name="adj" fmla="val 0"/>
              </a:avLst>
            </a:prstGeom>
            <a:solidFill>
              <a:schemeClr val="accent2">
                <a:lumOff val="10980"/>
              </a:schemeClr>
            </a:solidFill>
            <a:ln w="127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ctr">
              <a:noAutofit/>
            </a:bodyPr>
            <a:lstStyle/>
            <a:p>
              <a:pPr defTabSz="2438400">
                <a:defRPr sz="3400">
                  <a:solidFill>
                    <a:srgbClr val="FFFFFF"/>
                  </a:solidFill>
                </a:defRPr>
              </a:pPr>
              <a:r>
                <a:t>Optical </a:t>
              </a:r>
            </a:p>
            <a:p>
              <a:pPr defTabSz="2438400">
                <a:defRPr sz="3400">
                  <a:solidFill>
                    <a:srgbClr val="FFFFFF"/>
                  </a:solidFill>
                </a:defRPr>
              </a:pPr>
              <a:r>
                <a:t>Model</a:t>
              </a:r>
            </a:p>
          </p:txBody>
        </p:sp>
        <p:sp>
          <p:nvSpPr>
            <p:cNvPr id="234" name="Threshold Processing"/>
            <p:cNvSpPr/>
            <p:nvPr/>
          </p:nvSpPr>
          <p:spPr>
            <a:xfrm>
              <a:off x="16563283" y="526825"/>
              <a:ext cx="2709335" cy="1384748"/>
            </a:xfrm>
            <a:prstGeom prst="roundRect">
              <a:avLst>
                <a:gd name="adj" fmla="val 0"/>
              </a:avLst>
            </a:prstGeom>
            <a:solidFill>
              <a:schemeClr val="accent2">
                <a:lumOff val="10980"/>
              </a:schemeClr>
            </a:solidFill>
            <a:ln w="127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ctr">
              <a:noAutofit/>
            </a:bodyPr>
            <a:lstStyle/>
            <a:p>
              <a:pPr defTabSz="2438400">
                <a:defRPr sz="3600">
                  <a:solidFill>
                    <a:srgbClr val="FFFFFF"/>
                  </a:solidFill>
                </a:defRPr>
              </a:pPr>
              <a:r>
                <a:rPr sz="3400"/>
                <a:t>Threshold Processin</a:t>
              </a:r>
              <a:r>
                <a:t>g</a:t>
              </a:r>
            </a:p>
          </p:txBody>
        </p:sp>
        <p:sp>
          <p:nvSpPr>
            <p:cNvPr id="235" name="Line"/>
            <p:cNvSpPr/>
            <p:nvPr/>
          </p:nvSpPr>
          <p:spPr>
            <a:xfrm>
              <a:off x="9254659" y="1219200"/>
              <a:ext cx="624671" cy="0"/>
            </a:xfrm>
            <a:prstGeom prst="line">
              <a:avLst/>
            </a:prstGeom>
            <a:noFill/>
            <a:ln w="50800" cap="flat">
              <a:solidFill>
                <a:srgbClr val="000000"/>
              </a:solidFill>
              <a:prstDash val="solid"/>
              <a:miter lim="800000"/>
              <a:tailEnd type="triangle" w="med" len="med"/>
            </a:ln>
            <a:effectLst/>
          </p:spPr>
          <p:txBody>
            <a:bodyPr wrap="square" lIns="121919" tIns="121919" rIns="121919" bIns="121919" numCol="1" anchor="t">
              <a:noAutofit/>
            </a:bodyPr>
            <a:lstStyle/>
            <a:p>
              <a:pPr algn="l" defTabSz="2438400">
                <a:defRPr sz="6400" b="0">
                  <a:latin typeface="Calibri"/>
                  <a:ea typeface="Calibri"/>
                  <a:cs typeface="Calibri"/>
                  <a:sym typeface="Calibri"/>
                </a:defRPr>
              </a:pPr>
              <a:endParaRPr/>
            </a:p>
          </p:txBody>
        </p:sp>
        <p:sp>
          <p:nvSpPr>
            <p:cNvPr id="236" name="Line"/>
            <p:cNvSpPr/>
            <p:nvPr/>
          </p:nvSpPr>
          <p:spPr>
            <a:xfrm>
              <a:off x="2657486" y="1219200"/>
              <a:ext cx="582794" cy="0"/>
            </a:xfrm>
            <a:prstGeom prst="line">
              <a:avLst/>
            </a:prstGeom>
            <a:noFill/>
            <a:ln w="50800" cap="flat">
              <a:solidFill>
                <a:srgbClr val="000000"/>
              </a:solidFill>
              <a:prstDash val="solid"/>
              <a:miter lim="800000"/>
              <a:tailEnd type="triangle" w="med" len="med"/>
            </a:ln>
            <a:effectLst/>
          </p:spPr>
          <p:txBody>
            <a:bodyPr wrap="square" lIns="121919" tIns="121919" rIns="121919" bIns="121919" numCol="1" anchor="t">
              <a:noAutofit/>
            </a:bodyPr>
            <a:lstStyle/>
            <a:p>
              <a:pPr algn="l" defTabSz="2438400">
                <a:defRPr sz="6400" b="0">
                  <a:latin typeface="Calibri"/>
                  <a:ea typeface="Calibri"/>
                  <a:cs typeface="Calibri"/>
                  <a:sym typeface="Calibri"/>
                </a:defRPr>
              </a:pPr>
              <a:endParaRPr/>
            </a:p>
          </p:txBody>
        </p:sp>
        <p:sp>
          <p:nvSpPr>
            <p:cNvPr id="237" name="Line"/>
            <p:cNvSpPr/>
            <p:nvPr/>
          </p:nvSpPr>
          <p:spPr>
            <a:xfrm>
              <a:off x="6089309" y="1219200"/>
              <a:ext cx="632975" cy="0"/>
            </a:xfrm>
            <a:prstGeom prst="line">
              <a:avLst/>
            </a:prstGeom>
            <a:noFill/>
            <a:ln w="50800" cap="flat">
              <a:solidFill>
                <a:srgbClr val="000000"/>
              </a:solidFill>
              <a:prstDash val="solid"/>
              <a:miter lim="800000"/>
              <a:tailEnd type="triangle" w="med" len="med"/>
            </a:ln>
            <a:effectLst/>
          </p:spPr>
          <p:txBody>
            <a:bodyPr wrap="square" lIns="121919" tIns="121919" rIns="121919" bIns="121919" numCol="1" anchor="t">
              <a:noAutofit/>
            </a:bodyPr>
            <a:lstStyle/>
            <a:p>
              <a:pPr algn="l" defTabSz="2438400">
                <a:defRPr sz="6400" b="0">
                  <a:latin typeface="Calibri"/>
                  <a:ea typeface="Calibri"/>
                  <a:cs typeface="Calibri"/>
                  <a:sym typeface="Calibri"/>
                </a:defRPr>
              </a:pPr>
              <a:endParaRPr/>
            </a:p>
          </p:txBody>
        </p:sp>
        <p:sp>
          <p:nvSpPr>
            <p:cNvPr id="238" name="Line"/>
            <p:cNvSpPr/>
            <p:nvPr/>
          </p:nvSpPr>
          <p:spPr>
            <a:xfrm>
              <a:off x="12703415" y="1219200"/>
              <a:ext cx="582793" cy="0"/>
            </a:xfrm>
            <a:prstGeom prst="line">
              <a:avLst/>
            </a:prstGeom>
            <a:noFill/>
            <a:ln w="50800" cap="flat">
              <a:solidFill>
                <a:srgbClr val="000000"/>
              </a:solidFill>
              <a:prstDash val="solid"/>
              <a:miter lim="800000"/>
              <a:tailEnd type="triangle" w="med" len="med"/>
            </a:ln>
            <a:effectLst/>
          </p:spPr>
          <p:txBody>
            <a:bodyPr wrap="square" lIns="121919" tIns="121919" rIns="121919" bIns="121919" numCol="1" anchor="t">
              <a:noAutofit/>
            </a:bodyPr>
            <a:lstStyle/>
            <a:p>
              <a:pPr algn="l" defTabSz="2438400">
                <a:defRPr sz="6400" b="0">
                  <a:latin typeface="Calibri"/>
                  <a:ea typeface="Calibri"/>
                  <a:cs typeface="Calibri"/>
                  <a:sym typeface="Calibri"/>
                </a:defRPr>
              </a:pPr>
              <a:endParaRPr/>
            </a:p>
          </p:txBody>
        </p:sp>
        <p:sp>
          <p:nvSpPr>
            <p:cNvPr id="239" name="Line"/>
            <p:cNvSpPr/>
            <p:nvPr/>
          </p:nvSpPr>
          <p:spPr>
            <a:xfrm>
              <a:off x="15923114" y="1219200"/>
              <a:ext cx="624672" cy="0"/>
            </a:xfrm>
            <a:prstGeom prst="line">
              <a:avLst/>
            </a:prstGeom>
            <a:noFill/>
            <a:ln w="50800" cap="flat">
              <a:solidFill>
                <a:srgbClr val="000000"/>
              </a:solidFill>
              <a:prstDash val="solid"/>
              <a:miter lim="800000"/>
              <a:tailEnd type="triangle" w="med" len="med"/>
            </a:ln>
            <a:effectLst/>
          </p:spPr>
          <p:txBody>
            <a:bodyPr wrap="square" lIns="121919" tIns="121919" rIns="121919" bIns="121919" numCol="1" anchor="t">
              <a:noAutofit/>
            </a:bodyPr>
            <a:lstStyle/>
            <a:p>
              <a:pPr algn="l" defTabSz="2438400">
                <a:defRPr sz="6400" b="0">
                  <a:latin typeface="Calibri"/>
                  <a:ea typeface="Calibri"/>
                  <a:cs typeface="Calibri"/>
                  <a:sym typeface="Calibri"/>
                </a:defRPr>
              </a:pPr>
              <a:endParaRPr/>
            </a:p>
          </p:txBody>
        </p:sp>
        <p:sp>
          <p:nvSpPr>
            <p:cNvPr id="240" name="Line"/>
            <p:cNvSpPr/>
            <p:nvPr/>
          </p:nvSpPr>
          <p:spPr>
            <a:xfrm>
              <a:off x="19292282" y="1219200"/>
              <a:ext cx="632976" cy="0"/>
            </a:xfrm>
            <a:prstGeom prst="line">
              <a:avLst/>
            </a:prstGeom>
            <a:noFill/>
            <a:ln w="50800" cap="flat">
              <a:solidFill>
                <a:srgbClr val="000000"/>
              </a:solidFill>
              <a:prstDash val="solid"/>
              <a:miter lim="800000"/>
              <a:tailEnd type="triangle" w="med" len="med"/>
            </a:ln>
            <a:effectLst/>
          </p:spPr>
          <p:txBody>
            <a:bodyPr wrap="square" lIns="121919" tIns="121919" rIns="121919" bIns="121919" numCol="1" anchor="t">
              <a:noAutofit/>
            </a:bodyPr>
            <a:lstStyle/>
            <a:p>
              <a:pPr algn="l" defTabSz="2438400">
                <a:defRPr sz="6400" b="0">
                  <a:latin typeface="Calibri"/>
                  <a:ea typeface="Calibri"/>
                  <a:cs typeface="Calibri"/>
                  <a:sym typeface="Calibri"/>
                </a:defRPr>
              </a:pPr>
              <a:endParaRPr/>
            </a:p>
          </p:txBody>
        </p:sp>
        <p:sp>
          <p:nvSpPr>
            <p:cNvPr id="241" name="Resist Pattern"/>
            <p:cNvSpPr txBox="1"/>
            <p:nvPr/>
          </p:nvSpPr>
          <p:spPr>
            <a:xfrm>
              <a:off x="19772892" y="2348260"/>
              <a:ext cx="2801278" cy="802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21919" tIns="121919" rIns="121919" bIns="121919" numCol="1" anchor="t">
              <a:spAutoFit/>
            </a:bodyPr>
            <a:lstStyle>
              <a:lvl1pPr algn="l" defTabSz="2438400">
                <a:defRPr sz="3600" b="0">
                  <a:latin typeface="Calibri"/>
                  <a:ea typeface="Calibri"/>
                  <a:cs typeface="Calibri"/>
                  <a:sym typeface="Calibri"/>
                </a:defRPr>
              </a:lvl1pPr>
            </a:lstStyle>
            <a:p>
              <a:r>
                <a:t>Resist Pattern</a:t>
              </a:r>
            </a:p>
          </p:txBody>
        </p:sp>
        <p:sp>
          <p:nvSpPr>
            <p:cNvPr id="242" name="Mask Layout"/>
            <p:cNvSpPr txBox="1"/>
            <p:nvPr/>
          </p:nvSpPr>
          <p:spPr>
            <a:xfrm>
              <a:off x="0" y="2348260"/>
              <a:ext cx="2595226" cy="802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21919" tIns="121919" rIns="121919" bIns="121919" numCol="1" anchor="t">
              <a:spAutoFit/>
            </a:bodyPr>
            <a:lstStyle>
              <a:lvl1pPr algn="l" defTabSz="2438400">
                <a:defRPr sz="3600" b="0">
                  <a:latin typeface="Calibri"/>
                  <a:ea typeface="Calibri"/>
                  <a:cs typeface="Calibri"/>
                  <a:sym typeface="Calibri"/>
                </a:defRPr>
              </a:lvl1pPr>
            </a:lstStyle>
            <a:p>
              <a:r>
                <a:t>Mask Layout</a:t>
              </a:r>
            </a:p>
          </p:txBody>
        </p:sp>
        <p:sp>
          <p:nvSpPr>
            <p:cNvPr id="243" name="Aerial Image"/>
            <p:cNvSpPr txBox="1"/>
            <p:nvPr/>
          </p:nvSpPr>
          <p:spPr>
            <a:xfrm>
              <a:off x="6635260" y="2348260"/>
              <a:ext cx="2578483" cy="802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21919" tIns="121919" rIns="121919" bIns="121919" numCol="1" anchor="t">
              <a:spAutoFit/>
            </a:bodyPr>
            <a:lstStyle>
              <a:lvl1pPr algn="l" defTabSz="2438400">
                <a:defRPr sz="3600" b="0">
                  <a:latin typeface="Calibri"/>
                  <a:ea typeface="Calibri"/>
                  <a:cs typeface="Calibri"/>
                  <a:sym typeface="Calibri"/>
                </a:defRPr>
              </a:lvl1pPr>
            </a:lstStyle>
            <a:p>
              <a:r>
                <a:t>Aerial Image</a:t>
              </a:r>
            </a:p>
          </p:txBody>
        </p:sp>
        <p:pic>
          <p:nvPicPr>
            <p:cNvPr id="244" name="Image" descr="Imag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13281215" y="63294"/>
              <a:ext cx="2646553" cy="2311811"/>
            </a:xfrm>
            <a:prstGeom prst="rect">
              <a:avLst/>
            </a:prstGeom>
            <a:ln w="12700" cap="flat">
              <a:noFill/>
              <a:miter lim="400000"/>
            </a:ln>
            <a:effectLst/>
          </p:spPr>
        </p:pic>
        <p:sp>
          <p:nvSpPr>
            <p:cNvPr id="245" name="Slicing Threshold"/>
            <p:cNvSpPr txBox="1"/>
            <p:nvPr/>
          </p:nvSpPr>
          <p:spPr>
            <a:xfrm>
              <a:off x="12844887" y="2348260"/>
              <a:ext cx="3382601" cy="802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21919" tIns="121919" rIns="121919" bIns="121919" numCol="1" anchor="t">
              <a:spAutoFit/>
            </a:bodyPr>
            <a:lstStyle>
              <a:lvl1pPr algn="l" defTabSz="2438400">
                <a:defRPr sz="3600" b="0">
                  <a:latin typeface="Calibri"/>
                  <a:ea typeface="Calibri"/>
                  <a:cs typeface="Calibri"/>
                  <a:sym typeface="Calibri"/>
                </a:defRPr>
              </a:lvl1pPr>
            </a:lstStyle>
            <a:p>
              <a:r>
                <a:t>Slicing Threshold</a:t>
              </a:r>
            </a:p>
          </p:txBody>
        </p:sp>
      </p:grpSp>
      <p:sp>
        <p:nvSpPr>
          <p:cNvPr id="247" name="Machine learning for resist modeling [Watanabe+, SPIE’17] [Shim+, SPIE’17][Lin+, ISPD’18]"/>
          <p:cNvSpPr txBox="1"/>
          <p:nvPr/>
        </p:nvSpPr>
        <p:spPr>
          <a:xfrm>
            <a:off x="1797649" y="7784308"/>
            <a:ext cx="20788702" cy="861772"/>
          </a:xfrm>
          <a:prstGeom prst="rect">
            <a:avLst/>
          </a:prstGeom>
          <a:ln w="12700">
            <a:miter lim="400000"/>
          </a:ln>
          <a:extLst>
            <a:ext uri="{C572A759-6A51-4108-AA02-DFA0A04FC94B}">
              <ma14:wrappingTextBoxFlag xmlns:ma14="http://schemas.microsoft.com/office/mac/drawingml/2011/main" val="1"/>
            </a:ext>
          </a:extLst>
        </p:spPr>
        <p:txBody>
          <a:bodyPr wrap="square" lIns="121919" tIns="121919" rIns="121919" bIns="121919">
            <a:spAutoFit/>
          </a:bodyPr>
          <a:lstStyle/>
          <a:p>
            <a:pPr algn="l" defTabSz="2438400">
              <a:defRPr sz="4000"/>
            </a:pPr>
            <a:r>
              <a:rPr dirty="0"/>
              <a:t>Machine learning for resist modeling</a:t>
            </a:r>
            <a:r>
              <a:rPr sz="3600" dirty="0">
                <a:solidFill>
                  <a:srgbClr val="333399"/>
                </a:solidFill>
              </a:rPr>
              <a:t> </a:t>
            </a:r>
            <a:r>
              <a:rPr sz="3400" b="0" dirty="0">
                <a:solidFill>
                  <a:srgbClr val="333399"/>
                </a:solidFill>
              </a:rPr>
              <a:t>[Watanabe+, SPIE’17] [Shim+, SPIE’17]</a:t>
            </a:r>
            <a:r>
              <a:rPr lang="en-US" sz="3400" b="0" dirty="0">
                <a:solidFill>
                  <a:srgbClr val="333399"/>
                </a:solidFill>
              </a:rPr>
              <a:t> </a:t>
            </a:r>
            <a:r>
              <a:rPr sz="3400" b="0" dirty="0">
                <a:solidFill>
                  <a:srgbClr val="333399"/>
                </a:solidFill>
              </a:rPr>
              <a:t>[Lin+, </a:t>
            </a:r>
            <a:r>
              <a:rPr lang="en-US" sz="3400" b="0" dirty="0">
                <a:solidFill>
                  <a:srgbClr val="333399"/>
                </a:solidFill>
              </a:rPr>
              <a:t>TCAD</a:t>
            </a:r>
            <a:r>
              <a:rPr sz="3400" b="0" dirty="0">
                <a:solidFill>
                  <a:srgbClr val="333399"/>
                </a:solidFill>
              </a:rPr>
              <a:t>’18]</a:t>
            </a:r>
            <a:r>
              <a:rPr lang="en-US" sz="3400" b="0" dirty="0">
                <a:solidFill>
                  <a:srgbClr val="333399"/>
                </a:solidFill>
              </a:rPr>
              <a:t>…</a:t>
            </a:r>
            <a:endParaRPr sz="3400" b="0" dirty="0">
              <a:solidFill>
                <a:srgbClr val="333399"/>
              </a:solidFill>
            </a:endParaRPr>
          </a:p>
        </p:txBody>
      </p:sp>
      <p:sp>
        <p:nvSpPr>
          <p:cNvPr id="248" name="Rigorous simulation: physics-level simulation, e.g., Synopsys S-Litho"/>
          <p:cNvSpPr txBox="1"/>
          <p:nvPr/>
        </p:nvSpPr>
        <p:spPr>
          <a:xfrm>
            <a:off x="3807815" y="2358034"/>
            <a:ext cx="16768371" cy="861772"/>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nchor="ctr">
            <a:spAutoFit/>
          </a:bodyPr>
          <a:lstStyle/>
          <a:p>
            <a:pPr defTabSz="2438400">
              <a:defRPr sz="4000"/>
            </a:pPr>
            <a:r>
              <a:rPr dirty="0"/>
              <a:t>Rigorous simulation:</a:t>
            </a:r>
            <a:r>
              <a:rPr b="0" dirty="0"/>
              <a:t> </a:t>
            </a:r>
            <a:r>
              <a:rPr lang="en-US" b="0" dirty="0"/>
              <a:t>physics-based</a:t>
            </a:r>
            <a:r>
              <a:rPr b="0" dirty="0"/>
              <a:t> simulation, e.g., Synopsys S-</a:t>
            </a:r>
            <a:r>
              <a:rPr b="0" dirty="0" err="1"/>
              <a:t>Litho</a:t>
            </a:r>
            <a:endParaRPr b="0" dirty="0"/>
          </a:p>
        </p:txBody>
      </p:sp>
      <p:grpSp>
        <p:nvGrpSpPr>
          <p:cNvPr id="256" name="Group"/>
          <p:cNvGrpSpPr/>
          <p:nvPr/>
        </p:nvGrpSpPr>
        <p:grpSpPr>
          <a:xfrm>
            <a:off x="883694" y="3651046"/>
            <a:ext cx="22574171" cy="3139219"/>
            <a:chOff x="0" y="0"/>
            <a:chExt cx="22574169" cy="3139217"/>
          </a:xfrm>
        </p:grpSpPr>
        <p:pic>
          <p:nvPicPr>
            <p:cNvPr id="249" name="Image" descr="Imag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20012037" y="2116"/>
              <a:ext cx="2438401" cy="2433694"/>
            </a:xfrm>
            <a:prstGeom prst="rect">
              <a:avLst/>
            </a:prstGeom>
            <a:ln w="25400" cap="flat">
              <a:solidFill>
                <a:srgbClr val="333399"/>
              </a:solidFill>
              <a:prstDash val="solid"/>
              <a:miter lim="400000"/>
            </a:ln>
            <a:effectLst/>
          </p:spPr>
        </p:pic>
        <p:pic>
          <p:nvPicPr>
            <p:cNvPr id="250" name="Image" descr="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304" y="0"/>
              <a:ext cx="2438401" cy="2438400"/>
            </a:xfrm>
            <a:prstGeom prst="rect">
              <a:avLst/>
            </a:prstGeom>
            <a:ln w="25400" cap="flat">
              <a:solidFill>
                <a:srgbClr val="333399"/>
              </a:solidFill>
              <a:prstDash val="solid"/>
              <a:miter lim="400000"/>
            </a:ln>
            <a:effectLst/>
          </p:spPr>
        </p:pic>
        <p:sp>
          <p:nvSpPr>
            <p:cNvPr id="251" name="Rigorous Simulation"/>
            <p:cNvSpPr/>
            <p:nvPr/>
          </p:nvSpPr>
          <p:spPr>
            <a:xfrm>
              <a:off x="8365293" y="507417"/>
              <a:ext cx="5852158" cy="1384748"/>
            </a:xfrm>
            <a:prstGeom prst="roundRect">
              <a:avLst>
                <a:gd name="adj" fmla="val 0"/>
              </a:avLst>
            </a:prstGeom>
            <a:solidFill>
              <a:schemeClr val="accent3">
                <a:lumOff val="17647"/>
              </a:schemeClr>
            </a:solidFill>
            <a:ln w="12700" cap="flat">
              <a:noFill/>
              <a:miter lim="400000"/>
            </a:ln>
            <a:effectLst/>
            <a:extLst>
              <a:ext uri="{C572A759-6A51-4108-AA02-DFA0A04FC94B}">
                <ma14:wrappingTextBoxFlag xmlns:ma14="http://schemas.microsoft.com/office/mac/drawingml/2011/main" val="1"/>
              </a:ext>
            </a:extLst>
          </p:spPr>
          <p:txBody>
            <a:bodyPr wrap="square" lIns="121919" tIns="121919" rIns="121919" bIns="121919" numCol="1" anchor="ctr">
              <a:noAutofit/>
            </a:bodyPr>
            <a:lstStyle>
              <a:lvl1pPr defTabSz="2438400">
                <a:defRPr sz="4200"/>
              </a:lvl1pPr>
            </a:lstStyle>
            <a:p>
              <a:r>
                <a:t>Rigorous Simulation</a:t>
              </a:r>
            </a:p>
          </p:txBody>
        </p:sp>
        <p:sp>
          <p:nvSpPr>
            <p:cNvPr id="252" name="Line"/>
            <p:cNvSpPr/>
            <p:nvPr/>
          </p:nvSpPr>
          <p:spPr>
            <a:xfrm>
              <a:off x="2764530" y="1219200"/>
              <a:ext cx="5406939" cy="0"/>
            </a:xfrm>
            <a:prstGeom prst="line">
              <a:avLst/>
            </a:prstGeom>
            <a:noFill/>
            <a:ln w="50800" cap="flat">
              <a:solidFill>
                <a:srgbClr val="000000"/>
              </a:solidFill>
              <a:prstDash val="solid"/>
              <a:miter lim="800000"/>
              <a:tailEnd type="triangle" w="med" len="med"/>
            </a:ln>
            <a:effectLst/>
          </p:spPr>
          <p:txBody>
            <a:bodyPr wrap="square" lIns="121919" tIns="121919" rIns="121919" bIns="121919" numCol="1" anchor="t">
              <a:noAutofit/>
            </a:bodyPr>
            <a:lstStyle/>
            <a:p>
              <a:pPr algn="l" defTabSz="2438400">
                <a:defRPr sz="6400" b="0">
                  <a:latin typeface="Calibri"/>
                  <a:ea typeface="Calibri"/>
                  <a:cs typeface="Calibri"/>
                  <a:sym typeface="Calibri"/>
                </a:defRPr>
              </a:pPr>
              <a:endParaRPr/>
            </a:p>
          </p:txBody>
        </p:sp>
        <p:sp>
          <p:nvSpPr>
            <p:cNvPr id="253" name="Line"/>
            <p:cNvSpPr/>
            <p:nvPr/>
          </p:nvSpPr>
          <p:spPr>
            <a:xfrm>
              <a:off x="14411275" y="1219200"/>
              <a:ext cx="5406939" cy="0"/>
            </a:xfrm>
            <a:prstGeom prst="line">
              <a:avLst/>
            </a:prstGeom>
            <a:noFill/>
            <a:ln w="50800" cap="flat">
              <a:solidFill>
                <a:srgbClr val="000000"/>
              </a:solidFill>
              <a:prstDash val="solid"/>
              <a:miter lim="800000"/>
              <a:tailEnd type="triangle" w="med" len="med"/>
            </a:ln>
            <a:effectLst/>
          </p:spPr>
          <p:txBody>
            <a:bodyPr wrap="square" lIns="121919" tIns="121919" rIns="121919" bIns="121919" numCol="1" anchor="t">
              <a:noAutofit/>
            </a:bodyPr>
            <a:lstStyle/>
            <a:p>
              <a:pPr algn="l" defTabSz="2438400">
                <a:defRPr sz="6400" b="0">
                  <a:latin typeface="Calibri"/>
                  <a:ea typeface="Calibri"/>
                  <a:cs typeface="Calibri"/>
                  <a:sym typeface="Calibri"/>
                </a:defRPr>
              </a:pPr>
              <a:endParaRPr/>
            </a:p>
          </p:txBody>
        </p:sp>
        <p:sp>
          <p:nvSpPr>
            <p:cNvPr id="254" name="Mask Layout"/>
            <p:cNvSpPr txBox="1"/>
            <p:nvPr/>
          </p:nvSpPr>
          <p:spPr>
            <a:xfrm>
              <a:off x="0" y="2336577"/>
              <a:ext cx="2595226" cy="802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21919" tIns="121919" rIns="121919" bIns="121919" numCol="1" anchor="t">
              <a:spAutoFit/>
            </a:bodyPr>
            <a:lstStyle>
              <a:lvl1pPr algn="l" defTabSz="2438400">
                <a:defRPr sz="3600" b="0">
                  <a:latin typeface="Calibri"/>
                  <a:ea typeface="Calibri"/>
                  <a:cs typeface="Calibri"/>
                  <a:sym typeface="Calibri"/>
                </a:defRPr>
              </a:lvl1pPr>
            </a:lstStyle>
            <a:p>
              <a:r>
                <a:t>Mask Layout</a:t>
              </a:r>
            </a:p>
          </p:txBody>
        </p:sp>
        <p:sp>
          <p:nvSpPr>
            <p:cNvPr id="255" name="Resist Pattern"/>
            <p:cNvSpPr txBox="1"/>
            <p:nvPr/>
          </p:nvSpPr>
          <p:spPr>
            <a:xfrm>
              <a:off x="19772892" y="2336577"/>
              <a:ext cx="2801278" cy="802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121919" tIns="121919" rIns="121919" bIns="121919" numCol="1" anchor="t">
              <a:spAutoFit/>
            </a:bodyPr>
            <a:lstStyle>
              <a:lvl1pPr algn="l" defTabSz="2438400">
                <a:defRPr sz="3600" b="0">
                  <a:latin typeface="Calibri"/>
                  <a:ea typeface="Calibri"/>
                  <a:cs typeface="Calibri"/>
                  <a:sym typeface="Calibri"/>
                </a:defRPr>
              </a:lvl1pPr>
            </a:lstStyle>
            <a:p>
              <a:r>
                <a:t>Resist Pattern</a:t>
              </a:r>
            </a:p>
          </p:txBody>
        </p:sp>
      </p:grpSp>
      <p:sp>
        <p:nvSpPr>
          <p:cNvPr id="39" name="High accuracy but long runtime">
            <a:extLst>
              <a:ext uri="{FF2B5EF4-FFF2-40B4-BE49-F238E27FC236}">
                <a16:creationId xmlns:a16="http://schemas.microsoft.com/office/drawing/2014/main" xmlns="" id="{81A74224-10D2-A54F-9364-B2F73C59E63B}"/>
              </a:ext>
            </a:extLst>
          </p:cNvPr>
          <p:cNvSpPr txBox="1"/>
          <p:nvPr/>
        </p:nvSpPr>
        <p:spPr>
          <a:xfrm>
            <a:off x="9741330" y="6212902"/>
            <a:ext cx="4901341" cy="827917"/>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p>
            <a:pPr defTabSz="2844800">
              <a:lnSpc>
                <a:spcPct val="90000"/>
              </a:lnSpc>
              <a:spcBef>
                <a:spcPts val="2000"/>
              </a:spcBef>
              <a:defRPr sz="4000"/>
            </a:pPr>
            <a:r>
              <a:rPr lang="en-US" sz="4200" dirty="0">
                <a:solidFill>
                  <a:schemeClr val="tx1"/>
                </a:solidFill>
              </a:rPr>
              <a:t>Accurate </a:t>
            </a:r>
            <a:r>
              <a:rPr sz="4200" dirty="0">
                <a:solidFill>
                  <a:schemeClr val="tx1"/>
                </a:solidFill>
              </a:rPr>
              <a:t>but</a:t>
            </a:r>
            <a:r>
              <a:rPr lang="en-US" sz="4200" dirty="0">
                <a:solidFill>
                  <a:schemeClr val="tx1"/>
                </a:solidFill>
              </a:rPr>
              <a:t> slow</a:t>
            </a:r>
            <a:endParaRPr sz="4200" dirty="0">
              <a:solidFill>
                <a:schemeClr val="tx1"/>
              </a:solidFill>
            </a:endParaRP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Title 1"/>
          <p:cNvSpPr txBox="1">
            <a:spLocks noGrp="1"/>
          </p:cNvSpPr>
          <p:nvPr>
            <p:ph type="title"/>
          </p:nvPr>
        </p:nvSpPr>
        <p:spPr>
          <a:prstGeom prst="rect">
            <a:avLst/>
          </a:prstGeom>
        </p:spPr>
        <p:txBody>
          <a:bodyPr/>
          <a:lstStyle/>
          <a:p>
            <a:r>
              <a:rPr dirty="0"/>
              <a:t>Challenges in Lithography Modeling</a:t>
            </a:r>
          </a:p>
        </p:txBody>
      </p:sp>
      <p:sp>
        <p:nvSpPr>
          <p:cNvPr id="262" name="Slide Number Placeholder 2"/>
          <p:cNvSpPr txBox="1">
            <a:spLocks noGrp="1"/>
          </p:cNvSpPr>
          <p:nvPr>
            <p:ph type="sldNum" sz="quarter" idx="2"/>
          </p:nvPr>
        </p:nvSpPr>
        <p:spPr>
          <a:xfrm>
            <a:off x="12043765" y="13081000"/>
            <a:ext cx="283770" cy="46105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7</a:t>
            </a:fld>
            <a:endParaRPr/>
          </a:p>
        </p:txBody>
      </p:sp>
      <p:sp>
        <p:nvSpPr>
          <p:cNvPr id="8" name="Rounded Rectangle 7">
            <a:extLst>
              <a:ext uri="{FF2B5EF4-FFF2-40B4-BE49-F238E27FC236}">
                <a16:creationId xmlns:a16="http://schemas.microsoft.com/office/drawing/2014/main" xmlns="" id="{6E24225A-88CF-F24C-B739-A5B3839BF5C4}"/>
              </a:ext>
            </a:extLst>
          </p:cNvPr>
          <p:cNvSpPr/>
          <p:nvPr/>
        </p:nvSpPr>
        <p:spPr>
          <a:xfrm>
            <a:off x="7661654" y="11690408"/>
            <a:ext cx="8645042" cy="914400"/>
          </a:xfrm>
          <a:prstGeom prst="roundRect">
            <a:avLst/>
          </a:prstGeom>
          <a:solidFill>
            <a:srgbClr val="FFFFFF"/>
          </a:solidFill>
          <a:ln w="63500" cap="flat">
            <a:solidFill>
              <a:schemeClr val="accent6"/>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spAutoFit/>
          </a:bodyPr>
          <a:lstStyle/>
          <a:p>
            <a:pPr marL="0" marR="0" indent="0" algn="l" defTabSz="2438400" rtl="0" fontAlgn="auto" latinLnBrk="0" hangingPunct="0">
              <a:lnSpc>
                <a:spcPct val="100000"/>
              </a:lnSpc>
              <a:spcBef>
                <a:spcPts val="0"/>
              </a:spcBef>
              <a:spcAft>
                <a:spcPts val="0"/>
              </a:spcAft>
              <a:buClrTx/>
              <a:buSzTx/>
              <a:buFontTx/>
              <a:buNone/>
              <a:tabLst/>
            </a:pPr>
            <a:endParaRPr kumimoji="0" lang="en-US" sz="6400" b="0" i="0" u="none" strike="noStrike" cap="none" spc="0" normalizeH="0" baseline="0">
              <a:ln>
                <a:noFill/>
              </a:ln>
              <a:solidFill>
                <a:srgbClr val="000000"/>
              </a:solidFill>
              <a:effectLst/>
              <a:uFillTx/>
              <a:latin typeface="Calibri"/>
              <a:ea typeface="Calibri"/>
              <a:cs typeface="Calibri"/>
              <a:sym typeface="Calibri"/>
            </a:endParaRPr>
          </a:p>
        </p:txBody>
      </p:sp>
      <p:sp>
        <p:nvSpPr>
          <p:cNvPr id="263" name="Rectangle"/>
          <p:cNvSpPr/>
          <p:nvPr/>
        </p:nvSpPr>
        <p:spPr>
          <a:xfrm>
            <a:off x="-16934" y="7712274"/>
            <a:ext cx="24417868" cy="1005840"/>
          </a:xfrm>
          <a:prstGeom prst="rect">
            <a:avLst/>
          </a:prstGeom>
          <a:solidFill>
            <a:schemeClr val="accent6">
              <a:satOff val="-3457"/>
              <a:lumOff val="26078"/>
            </a:schemeClr>
          </a:solidFill>
          <a:ln w="12700">
            <a:miter lim="400000"/>
          </a:ln>
        </p:spPr>
        <p:txBody>
          <a:bodyPr lIns="121919" tIns="121919" rIns="121919" bIns="121919" anchor="ctr"/>
          <a:lstStyle/>
          <a:p>
            <a:pPr algn="l" defTabSz="2438400">
              <a:defRPr sz="6400" b="0">
                <a:latin typeface="Calibri"/>
                <a:ea typeface="Calibri"/>
                <a:cs typeface="Calibri"/>
                <a:sym typeface="Calibri"/>
              </a:defRPr>
            </a:pPr>
            <a:endParaRPr/>
          </a:p>
        </p:txBody>
      </p:sp>
      <p:sp>
        <p:nvSpPr>
          <p:cNvPr id="264" name="Rectangle"/>
          <p:cNvSpPr/>
          <p:nvPr/>
        </p:nvSpPr>
        <p:spPr>
          <a:xfrm>
            <a:off x="-16934" y="2286000"/>
            <a:ext cx="24417868" cy="1005840"/>
          </a:xfrm>
          <a:prstGeom prst="rect">
            <a:avLst/>
          </a:prstGeom>
          <a:solidFill>
            <a:srgbClr val="DDDDDD"/>
          </a:solidFill>
          <a:ln w="12700">
            <a:miter lim="400000"/>
          </a:ln>
        </p:spPr>
        <p:txBody>
          <a:bodyPr lIns="121919" tIns="121919" rIns="121919" bIns="121919" anchor="ctr"/>
          <a:lstStyle/>
          <a:p>
            <a:pPr algn="l" defTabSz="2438400">
              <a:defRPr sz="6400" b="0">
                <a:latin typeface="Calibri"/>
                <a:ea typeface="Calibri"/>
                <a:cs typeface="Calibri"/>
                <a:sym typeface="Calibri"/>
              </a:defRPr>
            </a:pPr>
            <a:endParaRPr/>
          </a:p>
        </p:txBody>
      </p:sp>
      <p:pic>
        <p:nvPicPr>
          <p:cNvPr id="266" name="Image" descr="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95733" y="3653162"/>
            <a:ext cx="2438401" cy="2433694"/>
          </a:xfrm>
          <a:prstGeom prst="rect">
            <a:avLst/>
          </a:prstGeom>
          <a:ln w="25400">
            <a:solidFill>
              <a:srgbClr val="333399"/>
            </a:solidFill>
            <a:miter lim="400000"/>
          </a:ln>
        </p:spPr>
      </p:pic>
      <p:pic>
        <p:nvPicPr>
          <p:cNvPr id="267" name="Image" descr="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999" y="3651046"/>
            <a:ext cx="2438401" cy="2438401"/>
          </a:xfrm>
          <a:prstGeom prst="rect">
            <a:avLst/>
          </a:prstGeom>
          <a:ln w="25400">
            <a:solidFill>
              <a:srgbClr val="333399"/>
            </a:solidFill>
            <a:miter lim="400000"/>
          </a:ln>
        </p:spPr>
      </p:pic>
      <p:sp>
        <p:nvSpPr>
          <p:cNvPr id="268" name="Rigorous Simulation"/>
          <p:cNvSpPr/>
          <p:nvPr/>
        </p:nvSpPr>
        <p:spPr>
          <a:xfrm>
            <a:off x="9248988" y="4158463"/>
            <a:ext cx="5852158" cy="1384748"/>
          </a:xfrm>
          <a:prstGeom prst="roundRect">
            <a:avLst>
              <a:gd name="adj" fmla="val 0"/>
            </a:avLst>
          </a:prstGeom>
          <a:solidFill>
            <a:schemeClr val="accent3">
              <a:lumOff val="17647"/>
            </a:schemeClr>
          </a:solidFill>
          <a:ln w="12700">
            <a:miter lim="400000"/>
          </a:ln>
          <a:extLst>
            <a:ext uri="{C572A759-6A51-4108-AA02-DFA0A04FC94B}">
              <ma14:wrappingTextBoxFlag xmlns:ma14="http://schemas.microsoft.com/office/mac/drawingml/2011/main" val="1"/>
            </a:ext>
          </a:extLst>
        </p:spPr>
        <p:txBody>
          <a:bodyPr lIns="121919" tIns="121919" rIns="121919" bIns="121919" anchor="ctr"/>
          <a:lstStyle>
            <a:lvl1pPr defTabSz="2438400">
              <a:defRPr sz="4200"/>
            </a:lvl1pPr>
          </a:lstStyle>
          <a:p>
            <a:r>
              <a:t>Rigorous Simulation</a:t>
            </a:r>
          </a:p>
        </p:txBody>
      </p:sp>
      <p:sp>
        <p:nvSpPr>
          <p:cNvPr id="271" name="Mask Layout"/>
          <p:cNvSpPr txBox="1"/>
          <p:nvPr/>
        </p:nvSpPr>
        <p:spPr>
          <a:xfrm>
            <a:off x="883694" y="5987623"/>
            <a:ext cx="2595226" cy="802641"/>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lvl1pPr algn="l" defTabSz="2438400">
              <a:defRPr sz="3600" b="0">
                <a:latin typeface="Calibri"/>
                <a:ea typeface="Calibri"/>
                <a:cs typeface="Calibri"/>
                <a:sym typeface="Calibri"/>
              </a:defRPr>
            </a:lvl1pPr>
          </a:lstStyle>
          <a:p>
            <a:r>
              <a:rPr dirty="0"/>
              <a:t>Mask Layout</a:t>
            </a:r>
          </a:p>
        </p:txBody>
      </p:sp>
      <p:sp>
        <p:nvSpPr>
          <p:cNvPr id="272" name="Resist Pattern"/>
          <p:cNvSpPr txBox="1"/>
          <p:nvPr/>
        </p:nvSpPr>
        <p:spPr>
          <a:xfrm>
            <a:off x="20656587" y="5987623"/>
            <a:ext cx="2801278" cy="802641"/>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lvl1pPr algn="l" defTabSz="2438400">
              <a:defRPr sz="3600" b="0">
                <a:latin typeface="Calibri"/>
                <a:ea typeface="Calibri"/>
                <a:cs typeface="Calibri"/>
                <a:sym typeface="Calibri"/>
              </a:defRPr>
            </a:lvl1pPr>
          </a:lstStyle>
          <a:p>
            <a:r>
              <a:t>Resist Pattern</a:t>
            </a:r>
          </a:p>
        </p:txBody>
      </p:sp>
      <p:pic>
        <p:nvPicPr>
          <p:cNvPr id="273" name="Image" descr="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999" y="9058251"/>
            <a:ext cx="2438401" cy="2438401"/>
          </a:xfrm>
          <a:prstGeom prst="rect">
            <a:avLst/>
          </a:prstGeom>
          <a:ln w="25400">
            <a:solidFill>
              <a:srgbClr val="333399"/>
            </a:solidFill>
            <a:miter lim="400000"/>
          </a:ln>
        </p:spPr>
      </p:pic>
      <p:pic>
        <p:nvPicPr>
          <p:cNvPr id="274" name="Image" descr="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95733" y="9060368"/>
            <a:ext cx="2438401" cy="2433694"/>
          </a:xfrm>
          <a:prstGeom prst="rect">
            <a:avLst/>
          </a:prstGeom>
          <a:ln w="25400">
            <a:solidFill>
              <a:srgbClr val="333399"/>
            </a:solidFill>
            <a:miter lim="400000"/>
          </a:ln>
        </p:spPr>
      </p:pic>
      <p:sp>
        <p:nvSpPr>
          <p:cNvPr id="275" name="Resist Pattern"/>
          <p:cNvSpPr txBox="1"/>
          <p:nvPr/>
        </p:nvSpPr>
        <p:spPr>
          <a:xfrm>
            <a:off x="20656587" y="11406513"/>
            <a:ext cx="2801278" cy="802641"/>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lvl1pPr algn="l" defTabSz="2438400">
              <a:defRPr sz="3600" b="0">
                <a:latin typeface="Calibri"/>
                <a:ea typeface="Calibri"/>
                <a:cs typeface="Calibri"/>
                <a:sym typeface="Calibri"/>
              </a:defRPr>
            </a:lvl1pPr>
          </a:lstStyle>
          <a:p>
            <a:r>
              <a:t>Resist Pattern</a:t>
            </a:r>
          </a:p>
        </p:txBody>
      </p:sp>
      <p:sp>
        <p:nvSpPr>
          <p:cNvPr id="276" name="Mask Layout"/>
          <p:cNvSpPr txBox="1"/>
          <p:nvPr/>
        </p:nvSpPr>
        <p:spPr>
          <a:xfrm>
            <a:off x="883694" y="11406513"/>
            <a:ext cx="2595226" cy="802641"/>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lvl1pPr algn="l" defTabSz="2438400">
              <a:defRPr sz="3600" b="0">
                <a:latin typeface="Calibri"/>
                <a:ea typeface="Calibri"/>
                <a:cs typeface="Calibri"/>
                <a:sym typeface="Calibri"/>
              </a:defRPr>
            </a:lvl1pPr>
          </a:lstStyle>
          <a:p>
            <a:r>
              <a:t>Mask Layout</a:t>
            </a:r>
          </a:p>
        </p:txBody>
      </p:sp>
      <p:sp>
        <p:nvSpPr>
          <p:cNvPr id="277" name="Machine learning for end-to-end lithography modeling"/>
          <p:cNvSpPr txBox="1"/>
          <p:nvPr/>
        </p:nvSpPr>
        <p:spPr>
          <a:xfrm>
            <a:off x="5533730" y="7789491"/>
            <a:ext cx="13356845" cy="851406"/>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lvl1pPr algn="l" defTabSz="2438400">
              <a:defRPr sz="4000"/>
            </a:lvl1pPr>
          </a:lstStyle>
          <a:p>
            <a:r>
              <a:rPr dirty="0"/>
              <a:t>Machine learning for end-to-end lithography modeling</a:t>
            </a:r>
          </a:p>
        </p:txBody>
      </p:sp>
      <p:sp>
        <p:nvSpPr>
          <p:cNvPr id="278" name="Rigorous simulation: physics-level simulation, e.g., Synopsys S-Litho"/>
          <p:cNvSpPr txBox="1"/>
          <p:nvPr/>
        </p:nvSpPr>
        <p:spPr>
          <a:xfrm>
            <a:off x="3807816" y="2358034"/>
            <a:ext cx="16768371" cy="861772"/>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nchor="ctr">
            <a:spAutoFit/>
          </a:bodyPr>
          <a:lstStyle/>
          <a:p>
            <a:pPr defTabSz="2438400">
              <a:defRPr sz="4000"/>
            </a:pPr>
            <a:r>
              <a:rPr dirty="0"/>
              <a:t>Rigorous simulation:</a:t>
            </a:r>
            <a:r>
              <a:rPr b="0" dirty="0"/>
              <a:t> physics-</a:t>
            </a:r>
            <a:r>
              <a:rPr lang="en-US" b="0" dirty="0"/>
              <a:t>based</a:t>
            </a:r>
            <a:r>
              <a:rPr b="0" dirty="0"/>
              <a:t> simulation, e.g., Synopsys S-</a:t>
            </a:r>
            <a:r>
              <a:rPr b="0" dirty="0" err="1"/>
              <a:t>Litho</a:t>
            </a:r>
            <a:endParaRPr b="0" dirty="0"/>
          </a:p>
        </p:txBody>
      </p:sp>
      <p:sp>
        <p:nvSpPr>
          <p:cNvPr id="280" name="Machine Learning"/>
          <p:cNvSpPr/>
          <p:nvPr/>
        </p:nvSpPr>
        <p:spPr>
          <a:xfrm>
            <a:off x="9248988" y="9585078"/>
            <a:ext cx="5852158" cy="1384748"/>
          </a:xfrm>
          <a:prstGeom prst="roundRect">
            <a:avLst>
              <a:gd name="adj" fmla="val 0"/>
            </a:avLst>
          </a:prstGeom>
          <a:solidFill>
            <a:schemeClr val="accent6">
              <a:satOff val="-3457"/>
              <a:lumOff val="13039"/>
            </a:schemeClr>
          </a:solidFill>
          <a:ln w="12700">
            <a:miter lim="400000"/>
          </a:ln>
          <a:extLst>
            <a:ext uri="{C572A759-6A51-4108-AA02-DFA0A04FC94B}">
              <ma14:wrappingTextBoxFlag xmlns:ma14="http://schemas.microsoft.com/office/mac/drawingml/2011/main" val="1"/>
            </a:ext>
          </a:extLst>
        </p:spPr>
        <p:txBody>
          <a:bodyPr lIns="121919" tIns="121919" rIns="121919" bIns="121919" anchor="ctr"/>
          <a:lstStyle>
            <a:lvl1pPr defTabSz="2438400">
              <a:defRPr sz="4200">
                <a:solidFill>
                  <a:srgbClr val="FFFFFF"/>
                </a:solidFill>
              </a:defRPr>
            </a:lvl1pPr>
          </a:lstStyle>
          <a:p>
            <a:r>
              <a:rPr dirty="0"/>
              <a:t>Machine Learning</a:t>
            </a:r>
          </a:p>
        </p:txBody>
      </p:sp>
      <p:sp>
        <p:nvSpPr>
          <p:cNvPr id="281" name="Line"/>
          <p:cNvSpPr/>
          <p:nvPr/>
        </p:nvSpPr>
        <p:spPr>
          <a:xfrm>
            <a:off x="3648224" y="10296861"/>
            <a:ext cx="5406940" cy="1"/>
          </a:xfrm>
          <a:prstGeom prst="line">
            <a:avLst/>
          </a:prstGeom>
          <a:ln w="50800">
            <a:solidFill>
              <a:srgbClr val="000000"/>
            </a:solidFill>
            <a:miter/>
            <a:tailEnd type="triangle"/>
          </a:ln>
        </p:spPr>
        <p:txBody>
          <a:bodyPr lIns="121919" tIns="121919" rIns="121919" bIns="121919"/>
          <a:lstStyle/>
          <a:p>
            <a:pPr algn="l" defTabSz="2438400">
              <a:defRPr sz="6400" b="0">
                <a:latin typeface="Calibri"/>
                <a:ea typeface="Calibri"/>
                <a:cs typeface="Calibri"/>
                <a:sym typeface="Calibri"/>
              </a:defRPr>
            </a:pPr>
            <a:endParaRPr/>
          </a:p>
        </p:txBody>
      </p:sp>
      <p:sp>
        <p:nvSpPr>
          <p:cNvPr id="282" name="Line"/>
          <p:cNvSpPr/>
          <p:nvPr/>
        </p:nvSpPr>
        <p:spPr>
          <a:xfrm>
            <a:off x="15294970" y="10296861"/>
            <a:ext cx="5406939" cy="1"/>
          </a:xfrm>
          <a:prstGeom prst="line">
            <a:avLst/>
          </a:prstGeom>
          <a:ln w="50800">
            <a:solidFill>
              <a:srgbClr val="000000"/>
            </a:solidFill>
            <a:miter/>
            <a:tailEnd type="triangle"/>
          </a:ln>
        </p:spPr>
        <p:txBody>
          <a:bodyPr lIns="121919" tIns="121919" rIns="121919" bIns="121919"/>
          <a:lstStyle/>
          <a:p>
            <a:pPr algn="l" defTabSz="2438400">
              <a:defRPr sz="6400" b="0">
                <a:latin typeface="Calibri"/>
                <a:ea typeface="Calibri"/>
                <a:cs typeface="Calibri"/>
                <a:sym typeface="Calibri"/>
              </a:defRPr>
            </a:pPr>
            <a:endParaRPr/>
          </a:p>
        </p:txBody>
      </p:sp>
      <p:sp>
        <p:nvSpPr>
          <p:cNvPr id="26" name="Line">
            <a:extLst>
              <a:ext uri="{FF2B5EF4-FFF2-40B4-BE49-F238E27FC236}">
                <a16:creationId xmlns:a16="http://schemas.microsoft.com/office/drawing/2014/main" xmlns="" id="{B5FB0502-025B-2345-89CE-6EBE4D318A37}"/>
              </a:ext>
            </a:extLst>
          </p:cNvPr>
          <p:cNvSpPr/>
          <p:nvPr/>
        </p:nvSpPr>
        <p:spPr>
          <a:xfrm>
            <a:off x="3648224" y="4870247"/>
            <a:ext cx="5406939" cy="0"/>
          </a:xfrm>
          <a:prstGeom prst="line">
            <a:avLst/>
          </a:prstGeom>
          <a:noFill/>
          <a:ln w="50800" cap="flat">
            <a:solidFill>
              <a:srgbClr val="000000"/>
            </a:solidFill>
            <a:prstDash val="solid"/>
            <a:miter lim="800000"/>
            <a:tailEnd type="triangle" w="med" len="med"/>
          </a:ln>
          <a:effectLst/>
        </p:spPr>
        <p:txBody>
          <a:bodyPr wrap="square" lIns="121919" tIns="121919" rIns="121919" bIns="121919" numCol="1" anchor="t">
            <a:noAutofit/>
          </a:bodyPr>
          <a:lstStyle/>
          <a:p>
            <a:pPr algn="l" defTabSz="2438400">
              <a:defRPr sz="6400" b="0">
                <a:latin typeface="Calibri"/>
                <a:ea typeface="Calibri"/>
                <a:cs typeface="Calibri"/>
                <a:sym typeface="Calibri"/>
              </a:defRPr>
            </a:pPr>
            <a:endParaRPr/>
          </a:p>
        </p:txBody>
      </p:sp>
      <p:sp>
        <p:nvSpPr>
          <p:cNvPr id="27" name="Line">
            <a:extLst>
              <a:ext uri="{FF2B5EF4-FFF2-40B4-BE49-F238E27FC236}">
                <a16:creationId xmlns:a16="http://schemas.microsoft.com/office/drawing/2014/main" xmlns="" id="{92B77C11-A9EA-4C41-8E3F-4B83C9D68DEE}"/>
              </a:ext>
            </a:extLst>
          </p:cNvPr>
          <p:cNvSpPr/>
          <p:nvPr/>
        </p:nvSpPr>
        <p:spPr>
          <a:xfrm>
            <a:off x="15294970" y="4870247"/>
            <a:ext cx="5406939" cy="0"/>
          </a:xfrm>
          <a:prstGeom prst="line">
            <a:avLst/>
          </a:prstGeom>
          <a:noFill/>
          <a:ln w="50800" cap="flat">
            <a:solidFill>
              <a:srgbClr val="000000"/>
            </a:solidFill>
            <a:prstDash val="solid"/>
            <a:miter lim="800000"/>
            <a:tailEnd type="triangle" w="med" len="med"/>
          </a:ln>
          <a:effectLst/>
        </p:spPr>
        <p:txBody>
          <a:bodyPr wrap="square" lIns="121919" tIns="121919" rIns="121919" bIns="121919" numCol="1" anchor="t">
            <a:noAutofit/>
          </a:bodyPr>
          <a:lstStyle/>
          <a:p>
            <a:pPr algn="l" defTabSz="2438400">
              <a:defRPr sz="6400" b="0">
                <a:latin typeface="Calibri"/>
                <a:ea typeface="Calibri"/>
                <a:cs typeface="Calibri"/>
                <a:sym typeface="Calibri"/>
              </a:defRPr>
            </a:pPr>
            <a:endParaRPr/>
          </a:p>
        </p:txBody>
      </p:sp>
      <p:pic>
        <p:nvPicPr>
          <p:cNvPr id="3" name="Graphic 2">
            <a:extLst>
              <a:ext uri="{FF2B5EF4-FFF2-40B4-BE49-F238E27FC236}">
                <a16:creationId xmlns:a16="http://schemas.microsoft.com/office/drawing/2014/main" xmlns="" id="{D17EA298-6E7F-A64D-83CC-4A69132812E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flipH="1">
            <a:off x="6707257" y="11359231"/>
            <a:ext cx="1419991" cy="1419991"/>
          </a:xfrm>
          <a:prstGeom prst="rect">
            <a:avLst/>
          </a:prstGeom>
        </p:spPr>
      </p:pic>
      <p:sp>
        <p:nvSpPr>
          <p:cNvPr id="28" name="High accuracy but long runtime">
            <a:extLst>
              <a:ext uri="{FF2B5EF4-FFF2-40B4-BE49-F238E27FC236}">
                <a16:creationId xmlns:a16="http://schemas.microsoft.com/office/drawing/2014/main" xmlns="" id="{639FABD2-E005-E348-BE3F-76CC65FEA873}"/>
              </a:ext>
            </a:extLst>
          </p:cNvPr>
          <p:cNvSpPr txBox="1"/>
          <p:nvPr/>
        </p:nvSpPr>
        <p:spPr>
          <a:xfrm>
            <a:off x="9741330" y="6212902"/>
            <a:ext cx="4901341" cy="827917"/>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p>
            <a:pPr defTabSz="2844800">
              <a:lnSpc>
                <a:spcPct val="90000"/>
              </a:lnSpc>
              <a:spcBef>
                <a:spcPts val="2000"/>
              </a:spcBef>
              <a:defRPr sz="4000"/>
            </a:pPr>
            <a:r>
              <a:rPr lang="en-US" sz="4200" dirty="0">
                <a:solidFill>
                  <a:schemeClr val="tx1"/>
                </a:solidFill>
              </a:rPr>
              <a:t>Accurate </a:t>
            </a:r>
            <a:r>
              <a:rPr sz="4200" dirty="0">
                <a:solidFill>
                  <a:schemeClr val="tx1"/>
                </a:solidFill>
              </a:rPr>
              <a:t>but</a:t>
            </a:r>
            <a:r>
              <a:rPr lang="en-US" sz="4200" dirty="0">
                <a:solidFill>
                  <a:schemeClr val="tx1"/>
                </a:solidFill>
              </a:rPr>
              <a:t> slow</a:t>
            </a:r>
            <a:endParaRPr sz="4200" dirty="0">
              <a:solidFill>
                <a:schemeClr val="tx1"/>
              </a:solidFill>
            </a:endParaRPr>
          </a:p>
        </p:txBody>
      </p:sp>
      <p:sp>
        <p:nvSpPr>
          <p:cNvPr id="29" name="Rectangle 20">
            <a:extLst>
              <a:ext uri="{FF2B5EF4-FFF2-40B4-BE49-F238E27FC236}">
                <a16:creationId xmlns:a16="http://schemas.microsoft.com/office/drawing/2014/main" xmlns="" id="{AF6E83CA-F753-324F-A3CF-9525D39796BD}"/>
              </a:ext>
            </a:extLst>
          </p:cNvPr>
          <p:cNvSpPr txBox="1"/>
          <p:nvPr/>
        </p:nvSpPr>
        <p:spPr>
          <a:xfrm>
            <a:off x="7762565" y="11747500"/>
            <a:ext cx="8788532" cy="827917"/>
          </a:xfrm>
          <a:prstGeom prst="rect">
            <a:avLst/>
          </a:prstGeom>
          <a:noFill/>
          <a:ln>
            <a:noFill/>
          </a:ln>
          <a:extLst>
            <a:ext uri="{C572A759-6A51-4108-AA02-DFA0A04FC94B}">
              <ma14:wrappingTextBoxFlag xmlns:ma14="http://schemas.microsoft.com/office/mac/drawingml/2011/main" val="1"/>
            </a:ext>
          </a:extLst>
        </p:spPr>
        <p:style>
          <a:lnRef idx="2">
            <a:schemeClr val="accent1"/>
          </a:lnRef>
          <a:fillRef idx="1">
            <a:schemeClr val="lt1"/>
          </a:fillRef>
          <a:effectRef idx="0">
            <a:schemeClr val="accent1"/>
          </a:effectRef>
          <a:fontRef idx="minor">
            <a:schemeClr val="dk1"/>
          </a:fontRef>
        </p:style>
        <p:txBody>
          <a:bodyPr wrap="square" lIns="121919" tIns="121919" rIns="121919" bIns="121919">
            <a:spAutoFit/>
          </a:bodyPr>
          <a:lstStyle/>
          <a:p>
            <a:pPr defTabSz="2844800">
              <a:lnSpc>
                <a:spcPct val="90000"/>
              </a:lnSpc>
              <a:spcBef>
                <a:spcPts val="2000"/>
              </a:spcBef>
              <a:defRPr sz="4000"/>
            </a:pPr>
            <a:r>
              <a:rPr lang="en-US" sz="4200" dirty="0"/>
              <a:t>Goal</a:t>
            </a:r>
            <a:r>
              <a:rPr sz="4200" dirty="0"/>
              <a:t>:</a:t>
            </a:r>
            <a:r>
              <a:rPr lang="en-US" sz="4200" dirty="0"/>
              <a:t> ultimately fast modeling</a:t>
            </a:r>
            <a:endParaRPr sz="4200" dirty="0"/>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lide Number Placeholder 2"/>
          <p:cNvSpPr txBox="1">
            <a:spLocks noGrp="1"/>
          </p:cNvSpPr>
          <p:nvPr>
            <p:ph type="sldNum" sz="quarter" idx="2"/>
          </p:nvPr>
        </p:nvSpPr>
        <p:spPr>
          <a:xfrm>
            <a:off x="12043765" y="13081000"/>
            <a:ext cx="283770" cy="46105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8</a:t>
            </a:fld>
            <a:endParaRPr/>
          </a:p>
        </p:txBody>
      </p:sp>
      <p:sp>
        <p:nvSpPr>
          <p:cNvPr id="8" name="Rounded Rectangle 7">
            <a:extLst>
              <a:ext uri="{FF2B5EF4-FFF2-40B4-BE49-F238E27FC236}">
                <a16:creationId xmlns:a16="http://schemas.microsoft.com/office/drawing/2014/main" xmlns="" id="{6E24225A-88CF-F24C-B739-A5B3839BF5C4}"/>
              </a:ext>
            </a:extLst>
          </p:cNvPr>
          <p:cNvSpPr/>
          <p:nvPr/>
        </p:nvSpPr>
        <p:spPr>
          <a:xfrm>
            <a:off x="7661654" y="11690408"/>
            <a:ext cx="8645042" cy="914400"/>
          </a:xfrm>
          <a:prstGeom prst="roundRect">
            <a:avLst/>
          </a:prstGeom>
          <a:solidFill>
            <a:srgbClr val="FFFFFF"/>
          </a:solidFill>
          <a:ln w="63500" cap="flat">
            <a:solidFill>
              <a:schemeClr val="accent6"/>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121919" rIns="121919" bIns="121919" numCol="1" spcCol="38100" rtlCol="0" anchor="ctr">
            <a:spAutoFit/>
          </a:bodyPr>
          <a:lstStyle/>
          <a:p>
            <a:pPr marL="0" marR="0" indent="0" algn="l" defTabSz="2438400" rtl="0" fontAlgn="auto" latinLnBrk="0" hangingPunct="0">
              <a:lnSpc>
                <a:spcPct val="100000"/>
              </a:lnSpc>
              <a:spcBef>
                <a:spcPts val="0"/>
              </a:spcBef>
              <a:spcAft>
                <a:spcPts val="0"/>
              </a:spcAft>
              <a:buClrTx/>
              <a:buSzTx/>
              <a:buFontTx/>
              <a:buNone/>
              <a:tabLst/>
            </a:pPr>
            <a:endParaRPr kumimoji="0" lang="en-US" sz="6400" b="0" i="0" u="none" strike="noStrike" cap="none" spc="0" normalizeH="0" baseline="0">
              <a:ln>
                <a:noFill/>
              </a:ln>
              <a:solidFill>
                <a:srgbClr val="000000"/>
              </a:solidFill>
              <a:effectLst/>
              <a:uFillTx/>
              <a:latin typeface="Calibri"/>
              <a:ea typeface="Calibri"/>
              <a:cs typeface="Calibri"/>
              <a:sym typeface="Calibri"/>
            </a:endParaRPr>
          </a:p>
        </p:txBody>
      </p:sp>
      <p:sp>
        <p:nvSpPr>
          <p:cNvPr id="263" name="Rectangle"/>
          <p:cNvSpPr/>
          <p:nvPr/>
        </p:nvSpPr>
        <p:spPr>
          <a:xfrm>
            <a:off x="-16934" y="7712274"/>
            <a:ext cx="24417868" cy="1005840"/>
          </a:xfrm>
          <a:prstGeom prst="rect">
            <a:avLst/>
          </a:prstGeom>
          <a:solidFill>
            <a:schemeClr val="accent6">
              <a:satOff val="-3457"/>
              <a:lumOff val="26078"/>
            </a:schemeClr>
          </a:solidFill>
          <a:ln w="12700">
            <a:miter lim="400000"/>
          </a:ln>
        </p:spPr>
        <p:txBody>
          <a:bodyPr lIns="121919" tIns="121919" rIns="121919" bIns="121919" anchor="ctr"/>
          <a:lstStyle/>
          <a:p>
            <a:pPr algn="l" defTabSz="2438400">
              <a:defRPr sz="6400" b="0">
                <a:latin typeface="Calibri"/>
                <a:ea typeface="Calibri"/>
                <a:cs typeface="Calibri"/>
                <a:sym typeface="Calibri"/>
              </a:defRPr>
            </a:pPr>
            <a:endParaRPr/>
          </a:p>
        </p:txBody>
      </p:sp>
      <p:pic>
        <p:nvPicPr>
          <p:cNvPr id="273" name="Image" descr="Imag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999" y="9058251"/>
            <a:ext cx="2438401" cy="2438401"/>
          </a:xfrm>
          <a:prstGeom prst="rect">
            <a:avLst/>
          </a:prstGeom>
          <a:ln w="25400">
            <a:solidFill>
              <a:srgbClr val="333399"/>
            </a:solidFill>
            <a:miter lim="400000"/>
          </a:ln>
        </p:spPr>
      </p:pic>
      <p:pic>
        <p:nvPicPr>
          <p:cNvPr id="274" name="Image" descr="Imag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95733" y="9060368"/>
            <a:ext cx="2438401" cy="2433694"/>
          </a:xfrm>
          <a:prstGeom prst="rect">
            <a:avLst/>
          </a:prstGeom>
          <a:ln w="25400">
            <a:solidFill>
              <a:srgbClr val="333399"/>
            </a:solidFill>
            <a:miter lim="400000"/>
          </a:ln>
        </p:spPr>
      </p:pic>
      <p:sp>
        <p:nvSpPr>
          <p:cNvPr id="275" name="Resist Pattern"/>
          <p:cNvSpPr txBox="1"/>
          <p:nvPr/>
        </p:nvSpPr>
        <p:spPr>
          <a:xfrm>
            <a:off x="20656587" y="11406513"/>
            <a:ext cx="2801278" cy="802641"/>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lvl1pPr algn="l" defTabSz="2438400">
              <a:defRPr sz="3600" b="0">
                <a:latin typeface="Calibri"/>
                <a:ea typeface="Calibri"/>
                <a:cs typeface="Calibri"/>
                <a:sym typeface="Calibri"/>
              </a:defRPr>
            </a:lvl1pPr>
          </a:lstStyle>
          <a:p>
            <a:r>
              <a:t>Resist Pattern</a:t>
            </a:r>
          </a:p>
        </p:txBody>
      </p:sp>
      <p:sp>
        <p:nvSpPr>
          <p:cNvPr id="276" name="Mask Layout"/>
          <p:cNvSpPr txBox="1"/>
          <p:nvPr/>
        </p:nvSpPr>
        <p:spPr>
          <a:xfrm>
            <a:off x="883694" y="11406513"/>
            <a:ext cx="2595226" cy="802641"/>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lvl1pPr algn="l" defTabSz="2438400">
              <a:defRPr sz="3600" b="0">
                <a:latin typeface="Calibri"/>
                <a:ea typeface="Calibri"/>
                <a:cs typeface="Calibri"/>
                <a:sym typeface="Calibri"/>
              </a:defRPr>
            </a:lvl1pPr>
          </a:lstStyle>
          <a:p>
            <a:r>
              <a:t>Mask Layout</a:t>
            </a:r>
          </a:p>
        </p:txBody>
      </p:sp>
      <p:sp>
        <p:nvSpPr>
          <p:cNvPr id="277" name="Machine learning for end-to-end lithography modeling"/>
          <p:cNvSpPr txBox="1"/>
          <p:nvPr/>
        </p:nvSpPr>
        <p:spPr>
          <a:xfrm>
            <a:off x="5533730" y="7789491"/>
            <a:ext cx="13356845" cy="851406"/>
          </a:xfrm>
          <a:prstGeom prst="rect">
            <a:avLst/>
          </a:prstGeom>
          <a:ln w="12700">
            <a:miter lim="400000"/>
          </a:ln>
          <a:extLst>
            <a:ext uri="{C572A759-6A51-4108-AA02-DFA0A04FC94B}">
              <ma14:wrappingTextBoxFlag xmlns:ma14="http://schemas.microsoft.com/office/mac/drawingml/2011/main" val="1"/>
            </a:ext>
          </a:extLst>
        </p:spPr>
        <p:txBody>
          <a:bodyPr wrap="none" lIns="121919" tIns="121919" rIns="121919" bIns="121919">
            <a:spAutoFit/>
          </a:bodyPr>
          <a:lstStyle>
            <a:lvl1pPr algn="l" defTabSz="2438400">
              <a:defRPr sz="4000"/>
            </a:lvl1pPr>
          </a:lstStyle>
          <a:p>
            <a:r>
              <a:rPr dirty="0"/>
              <a:t>Machine learning for end-to-end lithography modeling</a:t>
            </a:r>
          </a:p>
        </p:txBody>
      </p:sp>
      <p:sp>
        <p:nvSpPr>
          <p:cNvPr id="280" name="Machine Learning"/>
          <p:cNvSpPr/>
          <p:nvPr/>
        </p:nvSpPr>
        <p:spPr>
          <a:xfrm>
            <a:off x="9248988" y="9585078"/>
            <a:ext cx="5852158" cy="1384748"/>
          </a:xfrm>
          <a:prstGeom prst="roundRect">
            <a:avLst>
              <a:gd name="adj" fmla="val 0"/>
            </a:avLst>
          </a:prstGeom>
          <a:solidFill>
            <a:schemeClr val="accent6">
              <a:satOff val="-3457"/>
              <a:lumOff val="13039"/>
            </a:schemeClr>
          </a:solidFill>
          <a:ln w="12700">
            <a:miter lim="400000"/>
          </a:ln>
          <a:extLst>
            <a:ext uri="{C572A759-6A51-4108-AA02-DFA0A04FC94B}">
              <ma14:wrappingTextBoxFlag xmlns:ma14="http://schemas.microsoft.com/office/mac/drawingml/2011/main" val="1"/>
            </a:ext>
          </a:extLst>
        </p:spPr>
        <p:txBody>
          <a:bodyPr lIns="121919" tIns="121919" rIns="121919" bIns="121919" anchor="ctr"/>
          <a:lstStyle>
            <a:lvl1pPr defTabSz="2438400">
              <a:defRPr sz="4200">
                <a:solidFill>
                  <a:srgbClr val="FFFFFF"/>
                </a:solidFill>
              </a:defRPr>
            </a:lvl1pPr>
          </a:lstStyle>
          <a:p>
            <a:r>
              <a:rPr dirty="0"/>
              <a:t>Machine Learning</a:t>
            </a:r>
          </a:p>
        </p:txBody>
      </p:sp>
      <p:sp>
        <p:nvSpPr>
          <p:cNvPr id="281" name="Line"/>
          <p:cNvSpPr/>
          <p:nvPr/>
        </p:nvSpPr>
        <p:spPr>
          <a:xfrm>
            <a:off x="3648224" y="10296861"/>
            <a:ext cx="5406940" cy="1"/>
          </a:xfrm>
          <a:prstGeom prst="line">
            <a:avLst/>
          </a:prstGeom>
          <a:ln w="50800">
            <a:solidFill>
              <a:srgbClr val="000000"/>
            </a:solidFill>
            <a:miter/>
            <a:tailEnd type="triangle"/>
          </a:ln>
        </p:spPr>
        <p:txBody>
          <a:bodyPr lIns="121919" tIns="121919" rIns="121919" bIns="121919"/>
          <a:lstStyle/>
          <a:p>
            <a:pPr algn="l" defTabSz="2438400">
              <a:defRPr sz="6400" b="0">
                <a:latin typeface="Calibri"/>
                <a:ea typeface="Calibri"/>
                <a:cs typeface="Calibri"/>
                <a:sym typeface="Calibri"/>
              </a:defRPr>
            </a:pPr>
            <a:endParaRPr/>
          </a:p>
        </p:txBody>
      </p:sp>
      <p:sp>
        <p:nvSpPr>
          <p:cNvPr id="282" name="Line"/>
          <p:cNvSpPr/>
          <p:nvPr/>
        </p:nvSpPr>
        <p:spPr>
          <a:xfrm>
            <a:off x="15294970" y="10296861"/>
            <a:ext cx="5406939" cy="1"/>
          </a:xfrm>
          <a:prstGeom prst="line">
            <a:avLst/>
          </a:prstGeom>
          <a:ln w="50800">
            <a:solidFill>
              <a:srgbClr val="000000"/>
            </a:solidFill>
            <a:miter/>
            <a:tailEnd type="triangle"/>
          </a:ln>
        </p:spPr>
        <p:txBody>
          <a:bodyPr lIns="121919" tIns="121919" rIns="121919" bIns="121919"/>
          <a:lstStyle/>
          <a:p>
            <a:pPr algn="l" defTabSz="2438400">
              <a:defRPr sz="6400" b="0">
                <a:latin typeface="Calibri"/>
                <a:ea typeface="Calibri"/>
                <a:cs typeface="Calibri"/>
                <a:sym typeface="Calibri"/>
              </a:defRPr>
            </a:pPr>
            <a:endParaRPr/>
          </a:p>
        </p:txBody>
      </p:sp>
      <p:pic>
        <p:nvPicPr>
          <p:cNvPr id="3" name="Graphic 2">
            <a:extLst>
              <a:ext uri="{FF2B5EF4-FFF2-40B4-BE49-F238E27FC236}">
                <a16:creationId xmlns:a16="http://schemas.microsoft.com/office/drawing/2014/main" xmlns="" id="{D17EA298-6E7F-A64D-83CC-4A69132812E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flipH="1">
            <a:off x="6707257" y="11359231"/>
            <a:ext cx="1419991" cy="1419991"/>
          </a:xfrm>
          <a:prstGeom prst="rect">
            <a:avLst/>
          </a:prstGeom>
        </p:spPr>
      </p:pic>
      <p:sp>
        <p:nvSpPr>
          <p:cNvPr id="29" name="Rectangle 20">
            <a:extLst>
              <a:ext uri="{FF2B5EF4-FFF2-40B4-BE49-F238E27FC236}">
                <a16:creationId xmlns:a16="http://schemas.microsoft.com/office/drawing/2014/main" xmlns="" id="{AF6E83CA-F753-324F-A3CF-9525D39796BD}"/>
              </a:ext>
            </a:extLst>
          </p:cNvPr>
          <p:cNvSpPr txBox="1"/>
          <p:nvPr/>
        </p:nvSpPr>
        <p:spPr>
          <a:xfrm>
            <a:off x="7762565" y="11747500"/>
            <a:ext cx="8788532" cy="827917"/>
          </a:xfrm>
          <a:prstGeom prst="rect">
            <a:avLst/>
          </a:prstGeom>
          <a:noFill/>
          <a:ln>
            <a:noFill/>
          </a:ln>
          <a:extLst>
            <a:ext uri="{C572A759-6A51-4108-AA02-DFA0A04FC94B}">
              <ma14:wrappingTextBoxFlag xmlns:ma14="http://schemas.microsoft.com/office/mac/drawingml/2011/main" val="1"/>
            </a:ext>
          </a:extLst>
        </p:spPr>
        <p:style>
          <a:lnRef idx="2">
            <a:schemeClr val="accent1"/>
          </a:lnRef>
          <a:fillRef idx="1">
            <a:schemeClr val="lt1"/>
          </a:fillRef>
          <a:effectRef idx="0">
            <a:schemeClr val="accent1"/>
          </a:effectRef>
          <a:fontRef idx="minor">
            <a:schemeClr val="dk1"/>
          </a:fontRef>
        </p:style>
        <p:txBody>
          <a:bodyPr wrap="square" lIns="121919" tIns="121919" rIns="121919" bIns="121919">
            <a:spAutoFit/>
          </a:bodyPr>
          <a:lstStyle/>
          <a:p>
            <a:pPr defTabSz="2844800">
              <a:lnSpc>
                <a:spcPct val="90000"/>
              </a:lnSpc>
              <a:spcBef>
                <a:spcPts val="2000"/>
              </a:spcBef>
              <a:defRPr sz="4000"/>
            </a:pPr>
            <a:r>
              <a:rPr lang="en-US" sz="4200" dirty="0"/>
              <a:t>Goal</a:t>
            </a:r>
            <a:r>
              <a:rPr sz="4200" dirty="0"/>
              <a:t>:</a:t>
            </a:r>
            <a:r>
              <a:rPr lang="en-US" sz="4200" dirty="0"/>
              <a:t> ultimately fast modeling</a:t>
            </a:r>
            <a:endParaRPr sz="4200" dirty="0"/>
          </a:p>
        </p:txBody>
      </p:sp>
      <p:sp>
        <p:nvSpPr>
          <p:cNvPr id="30" name="Rectangle 29">
            <a:extLst>
              <a:ext uri="{FF2B5EF4-FFF2-40B4-BE49-F238E27FC236}">
                <a16:creationId xmlns:a16="http://schemas.microsoft.com/office/drawing/2014/main" xmlns="" id="{92467E80-B2D6-094B-954F-4CF094AB81B7}"/>
              </a:ext>
            </a:extLst>
          </p:cNvPr>
          <p:cNvSpPr/>
          <p:nvPr/>
        </p:nvSpPr>
        <p:spPr>
          <a:xfrm>
            <a:off x="-148236" y="2817040"/>
            <a:ext cx="24417867" cy="3636893"/>
          </a:xfrm>
          <a:prstGeom prst="rect">
            <a:avLst/>
          </a:prstGeom>
        </p:spPr>
        <p:txBody>
          <a:bodyPr wrap="square">
            <a:spAutoFit/>
          </a:bodyPr>
          <a:lstStyle/>
          <a:p>
            <a:pPr marL="1270000" lvl="1" indent="-635000" algn="just" hangingPunct="1">
              <a:spcBef>
                <a:spcPts val="5900"/>
              </a:spcBef>
              <a:buSzPct val="125000"/>
              <a:buFontTx/>
              <a:buChar char="•"/>
            </a:pPr>
            <a:r>
              <a:rPr lang="en-US" sz="4400" b="0" dirty="0"/>
              <a:t>Apply recent AI breakthrough, GAN/CGAN to generate “virtually simulated” silicon image </a:t>
            </a:r>
            <a:endParaRPr lang="en-US" altLang="zh-CN" sz="4400" b="0" dirty="0"/>
          </a:p>
          <a:p>
            <a:pPr marL="1270000" lvl="1" indent="-635000" algn="just" hangingPunct="1">
              <a:spcBef>
                <a:spcPts val="5900"/>
              </a:spcBef>
              <a:buSzPct val="125000"/>
              <a:buFontTx/>
              <a:buChar char="•"/>
            </a:pPr>
            <a:r>
              <a:rPr lang="en-US" altLang="zh-CN" sz="4400" b="0" dirty="0"/>
              <a:t>Without going through detailed optical and resist simulations</a:t>
            </a:r>
          </a:p>
          <a:p>
            <a:pPr marL="1270000" lvl="1" indent="-635000" algn="just" hangingPunct="1">
              <a:spcBef>
                <a:spcPts val="5900"/>
              </a:spcBef>
              <a:buSzPct val="125000"/>
              <a:buFontTx/>
              <a:buChar char="•"/>
            </a:pPr>
            <a:r>
              <a:rPr lang="en-US" altLang="zh-CN" sz="4400" b="0" dirty="0"/>
              <a:t>Significant speed up for physical verification, design/manufacturing closure</a:t>
            </a:r>
            <a:endParaRPr lang="en-US" sz="4400" b="0" dirty="0"/>
          </a:p>
        </p:txBody>
      </p:sp>
      <p:sp>
        <p:nvSpPr>
          <p:cNvPr id="32" name="Title 1">
            <a:extLst>
              <a:ext uri="{FF2B5EF4-FFF2-40B4-BE49-F238E27FC236}">
                <a16:creationId xmlns:a16="http://schemas.microsoft.com/office/drawing/2014/main" xmlns="" id="{1479BB2D-A99A-3B49-9B3A-A7EDCCDFF09D}"/>
              </a:ext>
            </a:extLst>
          </p:cNvPr>
          <p:cNvSpPr txBox="1">
            <a:spLocks/>
          </p:cNvSpPr>
          <p:nvPr/>
        </p:nvSpPr>
        <p:spPr>
          <a:xfrm>
            <a:off x="1540865" y="344895"/>
            <a:ext cx="21005800" cy="14284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marL="0" marR="0" indent="0" algn="ctr" defTabSz="825500" rtl="0" latinLnBrk="0">
              <a:lnSpc>
                <a:spcPct val="100000"/>
              </a:lnSpc>
              <a:spcBef>
                <a:spcPts val="0"/>
              </a:spcBef>
              <a:spcAft>
                <a:spcPts val="0"/>
              </a:spcAft>
              <a:buClrTx/>
              <a:buSzTx/>
              <a:buFontTx/>
              <a:buNone/>
              <a:tabLst/>
              <a:defRPr sz="7400" b="0" i="0" u="none" strike="noStrike" cap="none" spc="0" baseline="0">
                <a:ln>
                  <a:noFill/>
                </a:ln>
                <a:solidFill>
                  <a:srgbClr val="333399"/>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a:lstStyle>
          <a:p>
            <a:pPr hangingPunct="1"/>
            <a:r>
              <a:rPr lang="en-US" dirty="0" err="1"/>
              <a:t>LithoGAN</a:t>
            </a:r>
            <a:r>
              <a:rPr lang="en-US" dirty="0"/>
              <a:t>: End-to-End Lithography Modeling </a:t>
            </a: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01384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Image Translation with Generative Adversarial Networks"/>
          <p:cNvSpPr txBox="1">
            <a:spLocks noGrp="1"/>
          </p:cNvSpPr>
          <p:nvPr>
            <p:ph type="title"/>
          </p:nvPr>
        </p:nvSpPr>
        <p:spPr>
          <a:prstGeom prst="rect">
            <a:avLst/>
          </a:prstGeom>
        </p:spPr>
        <p:txBody>
          <a:bodyPr>
            <a:normAutofit/>
          </a:bodyPr>
          <a:lstStyle>
            <a:lvl1pPr defTabSz="709930">
              <a:defRPr sz="6364"/>
            </a:lvl1pPr>
          </a:lstStyle>
          <a:p>
            <a:r>
              <a:rPr sz="5900" dirty="0"/>
              <a:t>Image Translation with Generative Adversarial Networks</a:t>
            </a:r>
          </a:p>
        </p:txBody>
      </p:sp>
      <p:sp>
        <p:nvSpPr>
          <p:cNvPr id="308" name="Generative Adversarial Network (GAN) [Goodfellow et al, 2014]…"/>
          <p:cNvSpPr txBox="1">
            <a:spLocks noGrp="1"/>
          </p:cNvSpPr>
          <p:nvPr>
            <p:ph type="body" sz="half" idx="1"/>
          </p:nvPr>
        </p:nvSpPr>
        <p:spPr>
          <a:xfrm>
            <a:off x="1689100" y="2285999"/>
            <a:ext cx="21005800" cy="5806919"/>
          </a:xfrm>
          <a:prstGeom prst="rect">
            <a:avLst/>
          </a:prstGeom>
        </p:spPr>
        <p:txBody>
          <a:bodyPr>
            <a:normAutofit/>
          </a:bodyPr>
          <a:lstStyle/>
          <a:p>
            <a:pPr marL="0" indent="0" defTabSz="759459">
              <a:spcBef>
                <a:spcPts val="4000"/>
              </a:spcBef>
              <a:buNone/>
              <a:defRPr sz="4416"/>
            </a:pPr>
            <a:r>
              <a:rPr dirty="0"/>
              <a:t>Generative Adversarial Network (GAN) </a:t>
            </a:r>
            <a:r>
              <a:rPr dirty="0">
                <a:solidFill>
                  <a:srgbClr val="333399"/>
                </a:solidFill>
              </a:rPr>
              <a:t>[</a:t>
            </a:r>
            <a:r>
              <a:rPr dirty="0" err="1">
                <a:solidFill>
                  <a:srgbClr val="333399"/>
                </a:solidFill>
              </a:rPr>
              <a:t>Goodfellow</a:t>
            </a:r>
            <a:r>
              <a:rPr dirty="0">
                <a:solidFill>
                  <a:srgbClr val="333399"/>
                </a:solidFill>
              </a:rPr>
              <a:t> et al, 2014]</a:t>
            </a:r>
          </a:p>
          <a:p>
            <a:pPr marL="1168400" lvl="1" indent="-584200" defTabSz="759459">
              <a:spcBef>
                <a:spcPts val="4000"/>
              </a:spcBef>
              <a:defRPr sz="4416"/>
            </a:pPr>
            <a:r>
              <a:rPr dirty="0"/>
              <a:t>Two neural networks contest (</a:t>
            </a:r>
            <a:r>
              <a:rPr lang="en-US" dirty="0"/>
              <a:t>g</a:t>
            </a:r>
            <a:r>
              <a:rPr dirty="0"/>
              <a:t>enerator and </a:t>
            </a:r>
            <a:r>
              <a:rPr lang="en-US" dirty="0"/>
              <a:t>d</a:t>
            </a:r>
            <a:r>
              <a:rPr dirty="0"/>
              <a:t>iscriminator)</a:t>
            </a:r>
          </a:p>
          <a:p>
            <a:pPr marL="1168400" lvl="1" indent="-584200" defTabSz="759459">
              <a:spcBef>
                <a:spcPts val="4000"/>
              </a:spcBef>
              <a:defRPr sz="4416"/>
            </a:pPr>
            <a:r>
              <a:rPr dirty="0"/>
              <a:t>Produce</a:t>
            </a:r>
            <a:r>
              <a:rPr lang="en-US" dirty="0"/>
              <a:t>s</a:t>
            </a:r>
            <a:r>
              <a:rPr dirty="0"/>
              <a:t> images similar to those in the training data set </a:t>
            </a:r>
          </a:p>
          <a:p>
            <a:pPr marL="0" indent="0" defTabSz="759459">
              <a:spcBef>
                <a:spcPts val="4000"/>
              </a:spcBef>
              <a:buNone/>
              <a:defRPr sz="4416"/>
            </a:pPr>
            <a:endParaRPr lang="en-US" dirty="0" smtClean="0"/>
          </a:p>
          <a:p>
            <a:pPr marL="1219200" lvl="1" indent="-584200" defTabSz="759459">
              <a:spcBef>
                <a:spcPts val="4000"/>
              </a:spcBef>
              <a:defRPr sz="4416"/>
            </a:pPr>
            <a:endParaRPr dirty="0">
              <a:solidFill>
                <a:srgbClr val="333399"/>
              </a:solidFill>
            </a:endParaRPr>
          </a:p>
        </p:txBody>
      </p:sp>
      <p:sp>
        <p:nvSpPr>
          <p:cNvPr id="30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fld id="{86CB4B4D-7CA3-9044-876B-883B54F8677D}" type="slidenum">
              <a:t>9</a:t>
            </a:fld>
            <a:endParaRPr/>
          </a:p>
        </p:txBody>
      </p:sp>
      <p:pic>
        <p:nvPicPr>
          <p:cNvPr id="12" name="Picture 11">
            <a:extLst>
              <a:ext uri="{FF2B5EF4-FFF2-40B4-BE49-F238E27FC236}">
                <a16:creationId xmlns:a16="http://schemas.microsoft.com/office/drawing/2014/main" xmlns="" id="{2EA1485A-24C7-3A44-99EF-DFC53D76355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02471" y="8094590"/>
            <a:ext cx="22779059" cy="4941101"/>
          </a:xfrm>
          <a:prstGeom prst="rect">
            <a:avLst/>
          </a:prstGeom>
        </p:spPr>
      </p:pic>
    </p:spTree>
    <p:extLst>
      <p:ext uri="{BB962C8B-B14F-4D97-AF65-F5344CB8AC3E}">
        <p14:creationId xmlns:p14="http://schemas.microsoft.com/office/powerpoint/2010/main" val="993681916"/>
      </p:ext>
    </p:extLst>
  </p:cSld>
  <p:clrMapOvr>
    <a:masterClrMapping/>
  </p:clrMapOvr>
  <p:transition spd="med"/>
  <p:timing>
    <p:tnLst>
      <p:par>
        <p:cTn id="1" dur="indefinite" restart="never" fill="hold" nodeType="tmRoot"/>
      </p:par>
    </p:tnLst>
  </p:timing>
</p:sld>
</file>

<file path=ppt/theme/theme1.xml><?xml version="1.0" encoding="utf-8"?>
<a:theme xmlns:a="http://schemas.openxmlformats.org/drawingml/2006/main" name="White">
  <a:themeElements>
    <a:clrScheme name="White">
      <a:dk1>
        <a:srgbClr val="000000"/>
      </a:dk1>
      <a:lt1>
        <a:srgbClr val="FFFFFF"/>
      </a:lt1>
      <a:dk2>
        <a:srgbClr val="FFFFFF"/>
      </a:dk2>
      <a:lt2>
        <a:srgbClr val="000000"/>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121919" tIns="121919" rIns="121919" bIns="121919" numCol="1" spcCol="38100" rtlCol="0" anchor="ctr">
        <a:spAutoFit/>
      </a:bodyPr>
      <a:lstStyle>
        <a:defPPr marL="0" marR="0" indent="0" algn="l" defTabSz="2438400" rtl="0" fontAlgn="auto" latinLnBrk="0" hangingPunct="0">
          <a:lnSpc>
            <a:spcPct val="100000"/>
          </a:lnSpc>
          <a:spcBef>
            <a:spcPts val="0"/>
          </a:spcBef>
          <a:spcAft>
            <a:spcPts val="0"/>
          </a:spcAft>
          <a:buClrTx/>
          <a:buSzTx/>
          <a:buFontTx/>
          <a:buNone/>
          <a:tabLst/>
          <a:defRPr kumimoji="0" sz="6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FFFFFF"/>
      </a:dk2>
      <a:lt2>
        <a:srgbClr val="000000"/>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miter lim="800000"/>
        </a:ln>
        <a:effectLst/>
        <a:sp3d/>
      </a:spPr>
      <a:bodyPr rot="0" spcFirstLastPara="1" vertOverflow="overflow" horzOverflow="overflow" vert="horz" wrap="square" lIns="121919" tIns="121919" rIns="121919" bIns="121919" numCol="1" spcCol="38100" rtlCol="0" anchor="ctr">
        <a:spAutoFit/>
      </a:bodyPr>
      <a:lstStyle>
        <a:defPPr marL="0" marR="0" indent="0" algn="l" defTabSz="2438400" rtl="0" fontAlgn="auto" latinLnBrk="0" hangingPunct="0">
          <a:lnSpc>
            <a:spcPct val="100000"/>
          </a:lnSpc>
          <a:spcBef>
            <a:spcPts val="0"/>
          </a:spcBef>
          <a:spcAft>
            <a:spcPts val="0"/>
          </a:spcAft>
          <a:buClrTx/>
          <a:buSzTx/>
          <a:buFontTx/>
          <a:buNone/>
          <a:tabLst/>
          <a:defRPr kumimoji="0" sz="64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8908</TotalTime>
  <Words>2470</Words>
  <Application>Microsoft Macintosh PowerPoint</Application>
  <PresentationFormat>Custom</PresentationFormat>
  <Paragraphs>375</Paragraphs>
  <Slides>20</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Cambria Math</vt:lpstr>
      <vt:lpstr>Helvetica</vt:lpstr>
      <vt:lpstr>Helvetica Neue</vt:lpstr>
      <vt:lpstr>Helvetica Neue Light</vt:lpstr>
      <vt:lpstr>Helvetica Neue Medium</vt:lpstr>
      <vt:lpstr>Wingdings</vt:lpstr>
      <vt:lpstr>White</vt:lpstr>
      <vt:lpstr>LithoGAN: End-to-End Lithography Modeling with Generative Adversarial Networks</vt:lpstr>
      <vt:lpstr>Bottleneck in IC Manufacturing: Lithography</vt:lpstr>
      <vt:lpstr>Design and Manufacturing w/ Lithography Model </vt:lpstr>
      <vt:lpstr>Challenges in Lithography Modeling</vt:lpstr>
      <vt:lpstr>Challenges in Lithography Modeling</vt:lpstr>
      <vt:lpstr>Challenges in Lithography Modeling</vt:lpstr>
      <vt:lpstr>Challenges in Lithography Modeling</vt:lpstr>
      <vt:lpstr>PowerPoint Presentation</vt:lpstr>
      <vt:lpstr>Image Translation with Generative Adversarial Networks</vt:lpstr>
      <vt:lpstr>Image Translation with Generative Adversarial Networks</vt:lpstr>
      <vt:lpstr>Image Translation with Generative Adversarial Networks</vt:lpstr>
      <vt:lpstr>Image Translation for Lithography Modeling</vt:lpstr>
      <vt:lpstr>CGAN for Lithography Modeling</vt:lpstr>
      <vt:lpstr>LithoGAN</vt:lpstr>
      <vt:lpstr>LithoGAN Architecture</vt:lpstr>
      <vt:lpstr>LithoGAN Visualization</vt:lpstr>
      <vt:lpstr>Experimental Results</vt:lpstr>
      <vt:lpstr>Experimental Results</vt:lpstr>
      <vt:lpstr>Conclusions</vt:lpstr>
      <vt:lpstr>Thank you!  Welcome to our poster for more details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LithoGAN: End-to-End Lithography Modeling with Generative Adversarial Networks</dc:title>
  <cp:lastModifiedBy>Microsoft Office User</cp:lastModifiedBy>
  <cp:revision>260</cp:revision>
  <dcterms:modified xsi:type="dcterms:W3CDTF">2019-06-11T15:35:17Z</dcterms:modified>
</cp:coreProperties>
</file>